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5"/>
  </p:notesMasterIdLst>
  <p:sldIdLst>
    <p:sldId id="314" r:id="rId3"/>
    <p:sldId id="256" r:id="rId4"/>
    <p:sldId id="259" r:id="rId5"/>
    <p:sldId id="261" r:id="rId6"/>
    <p:sldId id="308" r:id="rId7"/>
    <p:sldId id="265" r:id="rId8"/>
    <p:sldId id="313" r:id="rId9"/>
    <p:sldId id="309" r:id="rId10"/>
    <p:sldId id="264" r:id="rId11"/>
    <p:sldId id="315" r:id="rId12"/>
    <p:sldId id="316" r:id="rId13"/>
    <p:sldId id="321" r:id="rId14"/>
    <p:sldId id="317" r:id="rId15"/>
    <p:sldId id="323" r:id="rId16"/>
    <p:sldId id="324" r:id="rId17"/>
    <p:sldId id="325" r:id="rId18"/>
    <p:sldId id="310" r:id="rId19"/>
    <p:sldId id="307" r:id="rId20"/>
    <p:sldId id="312" r:id="rId21"/>
    <p:sldId id="311" r:id="rId22"/>
    <p:sldId id="305" r:id="rId23"/>
    <p:sldId id="306" r:id="rId24"/>
    <p:sldId id="262" r:id="rId25"/>
    <p:sldId id="263"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 id="286" r:id="rId47"/>
    <p:sldId id="287" r:id="rId48"/>
    <p:sldId id="288" r:id="rId49"/>
    <p:sldId id="289" r:id="rId50"/>
    <p:sldId id="290" r:id="rId51"/>
    <p:sldId id="291" r:id="rId52"/>
    <p:sldId id="292" r:id="rId53"/>
    <p:sldId id="293" r:id="rId54"/>
    <p:sldId id="294" r:id="rId55"/>
    <p:sldId id="295" r:id="rId56"/>
    <p:sldId id="296" r:id="rId57"/>
    <p:sldId id="297" r:id="rId58"/>
    <p:sldId id="298" r:id="rId59"/>
    <p:sldId id="299" r:id="rId60"/>
    <p:sldId id="300" r:id="rId61"/>
    <p:sldId id="301" r:id="rId62"/>
    <p:sldId id="302" r:id="rId63"/>
    <p:sldId id="303" r:id="rId64"/>
  </p:sldIdLst>
  <p:sldSz cx="9144000" cy="5143500" type="screen16x9"/>
  <p:notesSz cx="17348200" cy="9753600"/>
  <p:embeddedFontLst>
    <p:embeddedFont>
      <p:font typeface="Advent Pro" panose="020B0604020202020204" charset="0"/>
      <p:regular r:id="rId66"/>
      <p:bold r:id="rId67"/>
    </p:embeddedFont>
    <p:embeddedFont>
      <p:font typeface="Advent Pro Light" panose="020B0604020202020204" charset="0"/>
      <p:regular r:id="rId68"/>
      <p:bold r:id="rId69"/>
    </p:embeddedFont>
    <p:embeddedFont>
      <p:font typeface="Arvo" panose="020B0604020202020204" charset="0"/>
      <p:regular r:id="rId70"/>
      <p:bold r:id="rId71"/>
      <p:italic r:id="rId72"/>
      <p:boldItalic r:id="rId73"/>
    </p:embeddedFont>
    <p:embeddedFont>
      <p:font typeface="Barlow Condensed" panose="020B0604020202020204" charset="0"/>
      <p:regular r:id="rId74"/>
      <p:bold r:id="rId75"/>
      <p:italic r:id="rId76"/>
      <p:boldItalic r:id="rId77"/>
    </p:embeddedFont>
    <p:embeddedFont>
      <p:font typeface="Oswald" panose="020B0604020202020204" charset="0"/>
      <p:regular r:id="rId78"/>
      <p:bold r:id="rId79"/>
    </p:embeddedFont>
    <p:embeddedFont>
      <p:font typeface="Oswald Regular" panose="020B0604020202020204" charset="0"/>
      <p:regular r:id="rId80"/>
      <p:bold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Quicksand" pitchFamily="2" charset="0"/>
      <p:regular r:id="rId89"/>
      <p:bold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4444"/>
    <a:srgbClr val="FFC39F"/>
    <a:srgbClr val="2D2F31"/>
    <a:srgbClr val="595959"/>
    <a:srgbClr val="555555"/>
    <a:srgbClr val="2B2B2B"/>
    <a:srgbClr val="434343"/>
    <a:srgbClr val="F7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8831A6-46C5-44C9-B906-BEDAD052E405}">
  <a:tblStyle styleId="{AF8831A6-46C5-44C9-B906-BEDAD052E40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108"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5" Type="http://schemas.openxmlformats.org/officeDocument/2006/relationships/slide" Target="slides/slide3.xml"/><Relationship Id="rId90" Type="http://schemas.openxmlformats.org/officeDocument/2006/relationships/font" Target="fonts/font2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80" Type="http://schemas.openxmlformats.org/officeDocument/2006/relationships/font" Target="fonts/font15.fntdata"/><Relationship Id="rId85" Type="http://schemas.openxmlformats.org/officeDocument/2006/relationships/font" Target="fonts/font20.fntdata"/><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viewProps" Target="view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s>
</file>

<file path=ppt/media/image1.png>
</file>

<file path=ppt/media/image2.png>
</file>

<file path=ppt/media/image3.png>
</file>

<file path=ppt/media/image4.jpg>
</file>

<file path=ppt/media/image5.jp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8814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807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041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7036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381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10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8276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7079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240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997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4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7.xml"/><Relationship Id="rId1" Type="http://schemas.openxmlformats.org/officeDocument/2006/relationships/slideLayout" Target="../slideLayouts/slideLayout1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ies.freepik.com/illustration/blog-post/bro?utm_source=slidesgo_template&amp;utm_medium=referral-link&amp;utm_campaign=sg_resources&amp;utm_content=stories#f7965c" TargetMode="External"/><Relationship Id="rId13" Type="http://schemas.openxmlformats.org/officeDocument/2006/relationships/hyperlink" Target="https://stories.freepik.com/illustration/resume/bro?utm_source=slidesgo_template&amp;utm_medium=referral-link&amp;utm_campaign=sg_resources&amp;utm_content=stories#f7965c" TargetMode="External"/><Relationship Id="rId3" Type="http://schemas.openxmlformats.org/officeDocument/2006/relationships/hyperlink" Target="https://www.flaticon.com/packs/e-learning/?utm_source=slidesgo_template&amp;utm_medium=referral-link&amp;utm_campaign=sg_resources&amp;utm_content=flaticon" TargetMode="External"/><Relationship Id="rId7" Type="http://schemas.openxmlformats.org/officeDocument/2006/relationships/hyperlink" Target="https://stories.freepik.com/illustration/statistics/bro?utm_source=slidesgo_template&amp;utm_medium=referral-link&amp;utm_campaign=sg_resources&amp;utm_content=stories#f7965c" TargetMode="External"/><Relationship Id="rId12" Type="http://schemas.openxmlformats.org/officeDocument/2006/relationships/hyperlink" Target="https://www.freepik.com/free-vector/business-landing-page_4651214.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18.xml"/><Relationship Id="rId6" Type="http://schemas.openxmlformats.org/officeDocument/2006/relationships/hyperlink" Target="https://stories.freepik.com/illustration/documents/bro?utm_source=slidesgo_template&amp;utm_medium=referral-link&amp;utm_campaign=sg_resources&amp;utm_content=stories#f7965c" TargetMode="External"/><Relationship Id="rId11" Type="http://schemas.openxmlformats.org/officeDocument/2006/relationships/hyperlink" Target="https://www.freepik.com/free-vector/business-landing-page_4651217.htm/?utm_source=slidesgo_template&amp;utm_medium=referral-link&amp;utm_campaign=sg_resources&amp;utm_content=freepik" TargetMode="External"/><Relationship Id="rId5" Type="http://schemas.openxmlformats.org/officeDocument/2006/relationships/hyperlink" Target="https://stories.freepik.com/illustration/social-media/bro?utm_source=slidesgo_template&amp;utm_medium=referral-link&amp;utm_campaign=sg_resources&amp;utm_content=stories#f7965c" TargetMode="External"/><Relationship Id="rId10" Type="http://schemas.openxmlformats.org/officeDocument/2006/relationships/hyperlink" Target="https://www.freepik.com/free-vector/business-landing-page_4651197.htm/?utm_source=slidesgo_template&amp;utm_medium=referral-link&amp;utm_campaign=sg_resources&amp;utm_content=freepik" TargetMode="External"/><Relationship Id="rId4" Type="http://schemas.openxmlformats.org/officeDocument/2006/relationships/hyperlink" Target="https://www.freepik.com/free-vector/designer-girl-concept-illustration_5202271.htm/?utm_source=slidesgo_template&amp;utm_medium=referral-link&amp;utm_campaign=sg_resources&amp;utm_content=freepik" TargetMode="External"/><Relationship Id="rId9" Type="http://schemas.openxmlformats.org/officeDocument/2006/relationships/hyperlink" Target="https://stories.freepik.com/illustration/at-work/bro?utm_source=slidesgo_template&amp;utm_medium=referral-link&amp;utm_campaign=sg_resources&amp;utm_content=stories#f7965c"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9.xml"/><Relationship Id="rId1" Type="http://schemas.openxmlformats.org/officeDocument/2006/relationships/slideLayout" Target="../slideLayouts/slideLayout22.xml"/><Relationship Id="rId4" Type="http://schemas.openxmlformats.org/officeDocument/2006/relationships/hyperlink" Target="https://slidesgo.com/faqs"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40.xml"/><Relationship Id="rId1" Type="http://schemas.openxmlformats.org/officeDocument/2006/relationships/slideLayout" Target="../slideLayouts/slideLayout22.xml"/><Relationship Id="rId4" Type="http://schemas.openxmlformats.org/officeDocument/2006/relationships/hyperlink" Target="https://fonts.google.com/specimen/Advent+Pro"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55.xml"/><Relationship Id="rId1" Type="http://schemas.openxmlformats.org/officeDocument/2006/relationships/slideLayout" Target="../slideLayouts/slideLayout2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95959"/>
        </a:solidFill>
        <a:effectLst/>
      </p:bgPr>
    </p:bg>
    <p:spTree>
      <p:nvGrpSpPr>
        <p:cNvPr id="1" name=""/>
        <p:cNvGrpSpPr/>
        <p:nvPr/>
      </p:nvGrpSpPr>
      <p:grpSpPr>
        <a:xfrm>
          <a:off x="0" y="0"/>
          <a:ext cx="0" cy="0"/>
          <a:chOff x="0" y="0"/>
          <a:chExt cx="0" cy="0"/>
        </a:xfrm>
      </p:grpSpPr>
      <p:pic>
        <p:nvPicPr>
          <p:cNvPr id="4" name="2c - No Asynctask Download Is Not Responding">
            <a:hlinkClick r:id="" action="ppaction://media"/>
            <a:extLst>
              <a:ext uri="{FF2B5EF4-FFF2-40B4-BE49-F238E27FC236}">
                <a16:creationId xmlns:a16="http://schemas.microsoft.com/office/drawing/2014/main" id="{CB935A1E-C50D-47B3-8994-1181BE11C5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50806" y="216590"/>
            <a:ext cx="2442388" cy="4710320"/>
          </a:xfrm>
          <a:prstGeom prst="rect">
            <a:avLst/>
          </a:prstGeom>
        </p:spPr>
      </p:pic>
    </p:spTree>
    <p:extLst>
      <p:ext uri="{BB962C8B-B14F-4D97-AF65-F5344CB8AC3E}">
        <p14:creationId xmlns:p14="http://schemas.microsoft.com/office/powerpoint/2010/main" val="30103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D2F3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A94CB-7712-4744-897D-0CB7F0BC6469}"/>
              </a:ext>
            </a:extLst>
          </p:cNvPr>
          <p:cNvPicPr>
            <a:picLocks noChangeAspect="1"/>
          </p:cNvPicPr>
          <p:nvPr/>
        </p:nvPicPr>
        <p:blipFill>
          <a:blip r:embed="rId2"/>
          <a:stretch>
            <a:fillRect/>
          </a:stretch>
        </p:blipFill>
        <p:spPr>
          <a:xfrm>
            <a:off x="800100" y="652837"/>
            <a:ext cx="4133850" cy="3567360"/>
          </a:xfrm>
          <a:prstGeom prst="rect">
            <a:avLst/>
          </a:prstGeom>
        </p:spPr>
      </p:pic>
      <p:sp>
        <p:nvSpPr>
          <p:cNvPr id="6" name="Google Shape;775;p36">
            <a:extLst>
              <a:ext uri="{FF2B5EF4-FFF2-40B4-BE49-F238E27FC236}">
                <a16:creationId xmlns:a16="http://schemas.microsoft.com/office/drawing/2014/main" id="{10D68F5D-9162-4A9D-AA18-1781AAD24EC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1 </a:t>
            </a:r>
          </a:p>
        </p:txBody>
      </p:sp>
      <p:sp>
        <p:nvSpPr>
          <p:cNvPr id="7" name="Google Shape;775;p36">
            <a:extLst>
              <a:ext uri="{FF2B5EF4-FFF2-40B4-BE49-F238E27FC236}">
                <a16:creationId xmlns:a16="http://schemas.microsoft.com/office/drawing/2014/main" id="{0CC66B01-AEEE-4900-B2F5-D2DABFD287E6}"/>
              </a:ext>
            </a:extLst>
          </p:cNvPr>
          <p:cNvSpPr txBox="1">
            <a:spLocks/>
          </p:cNvSpPr>
          <p:nvPr/>
        </p:nvSpPr>
        <p:spPr>
          <a:xfrm flipH="1">
            <a:off x="6772270" y="782512"/>
            <a:ext cx="113511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Button</a:t>
            </a:r>
          </a:p>
        </p:txBody>
      </p:sp>
      <p:sp>
        <p:nvSpPr>
          <p:cNvPr id="19" name="Google Shape;775;p36">
            <a:extLst>
              <a:ext uri="{FF2B5EF4-FFF2-40B4-BE49-F238E27FC236}">
                <a16:creationId xmlns:a16="http://schemas.microsoft.com/office/drawing/2014/main" id="{045AB293-F4E2-4D78-8918-552A0A30A37A}"/>
              </a:ext>
            </a:extLst>
          </p:cNvPr>
          <p:cNvSpPr txBox="1">
            <a:spLocks/>
          </p:cNvSpPr>
          <p:nvPr/>
        </p:nvSpPr>
        <p:spPr>
          <a:xfrm flipH="1">
            <a:off x="6772270" y="1598737"/>
            <a:ext cx="191453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Progressbar</a:t>
            </a:r>
          </a:p>
        </p:txBody>
      </p:sp>
      <p:sp>
        <p:nvSpPr>
          <p:cNvPr id="20" name="Google Shape;775;p36">
            <a:extLst>
              <a:ext uri="{FF2B5EF4-FFF2-40B4-BE49-F238E27FC236}">
                <a16:creationId xmlns:a16="http://schemas.microsoft.com/office/drawing/2014/main" id="{07D82BF3-8A12-4441-8791-6AFC1834CD5C}"/>
              </a:ext>
            </a:extLst>
          </p:cNvPr>
          <p:cNvSpPr txBox="1">
            <a:spLocks/>
          </p:cNvSpPr>
          <p:nvPr/>
        </p:nvSpPr>
        <p:spPr>
          <a:xfrm flipH="1">
            <a:off x="6772270" y="2379787"/>
            <a:ext cx="1638302"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TextView</a:t>
            </a:r>
          </a:p>
        </p:txBody>
      </p:sp>
      <p:sp>
        <p:nvSpPr>
          <p:cNvPr id="21" name="Freeform: Shape 20">
            <a:extLst>
              <a:ext uri="{FF2B5EF4-FFF2-40B4-BE49-F238E27FC236}">
                <a16:creationId xmlns:a16="http://schemas.microsoft.com/office/drawing/2014/main" id="{99F183F6-D9A1-4771-B87E-48449283BC1B}"/>
              </a:ext>
            </a:extLst>
          </p:cNvPr>
          <p:cNvSpPr/>
          <p:nvPr/>
        </p:nvSpPr>
        <p:spPr>
          <a:xfrm>
            <a:off x="4352925" y="971550"/>
            <a:ext cx="2343150" cy="838200"/>
          </a:xfrm>
          <a:custGeom>
            <a:avLst/>
            <a:gdLst>
              <a:gd name="connsiteX0" fmla="*/ 2343150 w 2343150"/>
              <a:gd name="connsiteY0" fmla="*/ 0 h 838200"/>
              <a:gd name="connsiteX1" fmla="*/ 0 w 2343150"/>
              <a:gd name="connsiteY1" fmla="*/ 838200 h 838200"/>
            </a:gdLst>
            <a:ahLst/>
            <a:cxnLst>
              <a:cxn ang="0">
                <a:pos x="connsiteX0" y="connsiteY0"/>
              </a:cxn>
              <a:cxn ang="0">
                <a:pos x="connsiteX1" y="connsiteY1"/>
              </a:cxn>
            </a:cxnLst>
            <a:rect l="l" t="t" r="r" b="b"/>
            <a:pathLst>
              <a:path w="2343150" h="838200">
                <a:moveTo>
                  <a:pt x="2343150" y="0"/>
                </a:moveTo>
                <a:cubicBezTo>
                  <a:pt x="1394618" y="392112"/>
                  <a:pt x="446087" y="784225"/>
                  <a:pt x="0" y="83820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2" name="Freeform: Shape 21">
            <a:extLst>
              <a:ext uri="{FF2B5EF4-FFF2-40B4-BE49-F238E27FC236}">
                <a16:creationId xmlns:a16="http://schemas.microsoft.com/office/drawing/2014/main" id="{8C5D5474-2683-4FF4-9104-3C4ECEEC2CD5}"/>
              </a:ext>
            </a:extLst>
          </p:cNvPr>
          <p:cNvSpPr/>
          <p:nvPr/>
        </p:nvSpPr>
        <p:spPr>
          <a:xfrm>
            <a:off x="4552950" y="1694841"/>
            <a:ext cx="2143125" cy="518147"/>
          </a:xfrm>
          <a:custGeom>
            <a:avLst/>
            <a:gdLst>
              <a:gd name="connsiteX0" fmla="*/ 2143125 w 2143125"/>
              <a:gd name="connsiteY0" fmla="*/ 124434 h 518147"/>
              <a:gd name="connsiteX1" fmla="*/ 1076325 w 2143125"/>
              <a:gd name="connsiteY1" fmla="*/ 10134 h 518147"/>
              <a:gd name="connsiteX2" fmla="*/ 752475 w 2143125"/>
              <a:gd name="connsiteY2" fmla="*/ 353034 h 518147"/>
              <a:gd name="connsiteX3" fmla="*/ 0 w 2143125"/>
              <a:gd name="connsiteY3" fmla="*/ 457809 h 518147"/>
            </a:gdLst>
            <a:ahLst/>
            <a:cxnLst>
              <a:cxn ang="0">
                <a:pos x="connsiteX0" y="connsiteY0"/>
              </a:cxn>
              <a:cxn ang="0">
                <a:pos x="connsiteX1" y="connsiteY1"/>
              </a:cxn>
              <a:cxn ang="0">
                <a:pos x="connsiteX2" y="connsiteY2"/>
              </a:cxn>
              <a:cxn ang="0">
                <a:pos x="connsiteX3" y="connsiteY3"/>
              </a:cxn>
            </a:cxnLst>
            <a:rect l="l" t="t" r="r" b="b"/>
            <a:pathLst>
              <a:path w="2143125" h="518147">
                <a:moveTo>
                  <a:pt x="2143125" y="124434"/>
                </a:moveTo>
                <a:cubicBezTo>
                  <a:pt x="1725612" y="48234"/>
                  <a:pt x="1308100" y="-27966"/>
                  <a:pt x="1076325" y="10134"/>
                </a:cubicBezTo>
                <a:cubicBezTo>
                  <a:pt x="844550" y="48234"/>
                  <a:pt x="931862" y="278422"/>
                  <a:pt x="752475" y="353034"/>
                </a:cubicBezTo>
                <a:cubicBezTo>
                  <a:pt x="573087" y="427647"/>
                  <a:pt x="34925" y="613384"/>
                  <a:pt x="0" y="457809"/>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CF154C-1E54-4FF1-9206-4C8A8BF96F1B}"/>
              </a:ext>
            </a:extLst>
          </p:cNvPr>
          <p:cNvSpPr/>
          <p:nvPr/>
        </p:nvSpPr>
        <p:spPr>
          <a:xfrm>
            <a:off x="3838575" y="2609850"/>
            <a:ext cx="2876550" cy="542797"/>
          </a:xfrm>
          <a:custGeom>
            <a:avLst/>
            <a:gdLst>
              <a:gd name="connsiteX0" fmla="*/ 2876550 w 2876550"/>
              <a:gd name="connsiteY0" fmla="*/ 0 h 542797"/>
              <a:gd name="connsiteX1" fmla="*/ 2152650 w 2876550"/>
              <a:gd name="connsiteY1" fmla="*/ 390525 h 542797"/>
              <a:gd name="connsiteX2" fmla="*/ 619125 w 2876550"/>
              <a:gd name="connsiteY2" fmla="*/ 523875 h 542797"/>
              <a:gd name="connsiteX3" fmla="*/ 0 w 2876550"/>
              <a:gd name="connsiteY3" fmla="*/ 9525 h 542797"/>
            </a:gdLst>
            <a:ahLst/>
            <a:cxnLst>
              <a:cxn ang="0">
                <a:pos x="connsiteX0" y="connsiteY0"/>
              </a:cxn>
              <a:cxn ang="0">
                <a:pos x="connsiteX1" y="connsiteY1"/>
              </a:cxn>
              <a:cxn ang="0">
                <a:pos x="connsiteX2" y="connsiteY2"/>
              </a:cxn>
              <a:cxn ang="0">
                <a:pos x="connsiteX3" y="connsiteY3"/>
              </a:cxn>
            </a:cxnLst>
            <a:rect l="l" t="t" r="r" b="b"/>
            <a:pathLst>
              <a:path w="2876550" h="542797">
                <a:moveTo>
                  <a:pt x="2876550" y="0"/>
                </a:moveTo>
                <a:cubicBezTo>
                  <a:pt x="2702718" y="151606"/>
                  <a:pt x="2528887" y="303213"/>
                  <a:pt x="2152650" y="390525"/>
                </a:cubicBezTo>
                <a:cubicBezTo>
                  <a:pt x="1776413" y="477837"/>
                  <a:pt x="977900" y="587375"/>
                  <a:pt x="619125" y="523875"/>
                </a:cubicBezTo>
                <a:cubicBezTo>
                  <a:pt x="260350" y="460375"/>
                  <a:pt x="107950" y="103187"/>
                  <a:pt x="0" y="95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Google Shape;775;p36">
            <a:extLst>
              <a:ext uri="{FF2B5EF4-FFF2-40B4-BE49-F238E27FC236}">
                <a16:creationId xmlns:a16="http://schemas.microsoft.com/office/drawing/2014/main" id="{3D698298-6BF1-4C4A-9AF6-DAF203DAC6B5}"/>
              </a:ext>
            </a:extLst>
          </p:cNvPr>
          <p:cNvSpPr txBox="1">
            <a:spLocks/>
          </p:cNvSpPr>
          <p:nvPr/>
        </p:nvSpPr>
        <p:spPr>
          <a:xfrm flipH="1">
            <a:off x="5772145" y="149222"/>
            <a:ext cx="245745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Dẫn đến demo 2</a:t>
            </a:r>
          </a:p>
        </p:txBody>
      </p:sp>
      <p:sp>
        <p:nvSpPr>
          <p:cNvPr id="28" name="Freeform: Shape 27">
            <a:extLst>
              <a:ext uri="{FF2B5EF4-FFF2-40B4-BE49-F238E27FC236}">
                <a16:creationId xmlns:a16="http://schemas.microsoft.com/office/drawing/2014/main" id="{19897D52-5ACF-4189-AA4E-3A42C82FBACE}"/>
              </a:ext>
            </a:extLst>
          </p:cNvPr>
          <p:cNvSpPr/>
          <p:nvPr/>
        </p:nvSpPr>
        <p:spPr>
          <a:xfrm>
            <a:off x="4762500" y="523875"/>
            <a:ext cx="990600" cy="809746"/>
          </a:xfrm>
          <a:custGeom>
            <a:avLst/>
            <a:gdLst>
              <a:gd name="connsiteX0" fmla="*/ 990600 w 990600"/>
              <a:gd name="connsiteY0" fmla="*/ 0 h 809746"/>
              <a:gd name="connsiteX1" fmla="*/ 695325 w 990600"/>
              <a:gd name="connsiteY1" fmla="*/ 676275 h 809746"/>
              <a:gd name="connsiteX2" fmla="*/ 0 w 990600"/>
              <a:gd name="connsiteY2" fmla="*/ 809625 h 809746"/>
            </a:gdLst>
            <a:ahLst/>
            <a:cxnLst>
              <a:cxn ang="0">
                <a:pos x="connsiteX0" y="connsiteY0"/>
              </a:cxn>
              <a:cxn ang="0">
                <a:pos x="connsiteX1" y="connsiteY1"/>
              </a:cxn>
              <a:cxn ang="0">
                <a:pos x="connsiteX2" y="connsiteY2"/>
              </a:cxn>
            </a:cxnLst>
            <a:rect l="l" t="t" r="r" b="b"/>
            <a:pathLst>
              <a:path w="990600" h="809746">
                <a:moveTo>
                  <a:pt x="990600" y="0"/>
                </a:moveTo>
                <a:cubicBezTo>
                  <a:pt x="925512" y="270669"/>
                  <a:pt x="860425" y="541338"/>
                  <a:pt x="695325" y="676275"/>
                </a:cubicBezTo>
                <a:cubicBezTo>
                  <a:pt x="530225" y="811212"/>
                  <a:pt x="265112" y="810418"/>
                  <a:pt x="0" y="8096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95641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right)">
                                      <p:cBhvr>
                                        <p:cTn id="11" dur="500"/>
                                        <p:tgtEl>
                                          <p:spTgt spid="7"/>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right)">
                                      <p:cBhvr>
                                        <p:cTn id="15" dur="500"/>
                                        <p:tgtEl>
                                          <p:spTgt spid="21"/>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right)">
                                      <p:cBhvr>
                                        <p:cTn id="19" dur="500"/>
                                        <p:tgtEl>
                                          <p:spTgt spid="19"/>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right)">
                                      <p:cBhvr>
                                        <p:cTn id="23" dur="500"/>
                                        <p:tgtEl>
                                          <p:spTgt spid="22"/>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right)">
                                      <p:cBhvr>
                                        <p:cTn id="26" dur="500"/>
                                        <p:tgtEl>
                                          <p:spTgt spid="20"/>
                                        </p:tgtEl>
                                      </p:cBhvr>
                                    </p:animEffect>
                                  </p:childTnLst>
                                </p:cTn>
                              </p:par>
                            </p:childTnLst>
                          </p:cTn>
                        </p:par>
                        <p:par>
                          <p:cTn id="27" fill="hold">
                            <p:stCondLst>
                              <p:cond delay="2500"/>
                            </p:stCondLst>
                            <p:childTnLst>
                              <p:par>
                                <p:cTn id="28" presetID="22" presetClass="entr" presetSubtype="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right)">
                                      <p:cBhvr>
                                        <p:cTn id="30" dur="500"/>
                                        <p:tgtEl>
                                          <p:spTgt spid="24"/>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right)">
                                      <p:cBhvr>
                                        <p:cTn id="33" dur="500"/>
                                        <p:tgtEl>
                                          <p:spTgt spid="25"/>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up)">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9" grpId="0"/>
      <p:bldP spid="20" grpId="0"/>
      <p:bldP spid="21" grpId="0" animBg="1"/>
      <p:bldP spid="22" grpId="0" animBg="1"/>
      <p:bldP spid="24" grpId="0" animBg="1"/>
      <p:bldP spid="25" grpId="0"/>
      <p:bldP spid="2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49F5772-0944-4D82-8D02-6B792A79F136}"/>
              </a:ext>
            </a:extLst>
          </p:cNvPr>
          <p:cNvSpPr>
            <a:spLocks noChangeArrowheads="1"/>
          </p:cNvSpPr>
          <p:nvPr/>
        </p:nvSpPr>
        <p:spPr bwMode="auto">
          <a:xfrm>
            <a:off x="209550" y="448091"/>
            <a:ext cx="6619875"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kumimoji="0" lang="en-US" altLang="en-US" sz="1800" b="0" i="0" u="none" strike="noStrike" cap="none" normalizeH="0" baseline="0">
                <a:ln>
                  <a:noFill/>
                </a:ln>
                <a:solidFill>
                  <a:srgbClr val="CC7832"/>
                </a:solidFill>
                <a:effectLst/>
                <a:latin typeface="Quicksand" pitchFamily="2" charset="0"/>
              </a:rPr>
              <a:t>public class </a:t>
            </a:r>
            <a:r>
              <a:rPr kumimoji="0" lang="en-US" altLang="en-US" sz="1800" b="0" i="0" u="none" strike="noStrike" cap="none" normalizeH="0" baseline="0">
                <a:ln>
                  <a:noFill/>
                </a:ln>
                <a:solidFill>
                  <a:srgbClr val="A9B7C6"/>
                </a:solidFill>
                <a:effectLst/>
                <a:latin typeface="Quicksand" pitchFamily="2" charset="0"/>
              </a:rPr>
              <a:t>MainActivity </a:t>
            </a:r>
            <a:r>
              <a:rPr kumimoji="0" lang="en-US" altLang="en-US" sz="1800" b="0" i="0" u="none" strike="noStrike" cap="none" normalizeH="0" baseline="0">
                <a:ln>
                  <a:noFill/>
                </a:ln>
                <a:solidFill>
                  <a:srgbClr val="CC7832"/>
                </a:solidFill>
                <a:effectLst/>
                <a:latin typeface="Quicksand" pitchFamily="2" charset="0"/>
              </a:rPr>
              <a:t>extends </a:t>
            </a:r>
            <a:r>
              <a:rPr kumimoji="0" lang="en-US" altLang="en-US" sz="1800" b="0" i="0" u="none" strike="noStrike" cap="none" normalizeH="0" baseline="0">
                <a:ln>
                  <a:noFill/>
                </a:ln>
                <a:solidFill>
                  <a:srgbClr val="A9B7C6"/>
                </a:solidFill>
                <a:effectLst/>
                <a:latin typeface="Quicksand" pitchFamily="2" charset="0"/>
              </a:rPr>
              <a:t>AppCompatActivity {</a:t>
            </a:r>
            <a:br>
              <a:rPr kumimoji="0" lang="en-US" altLang="en-US" sz="1800" b="0" i="0" u="none" strike="noStrike" cap="none" normalizeH="0" baseline="0">
                <a:ln>
                  <a:noFill/>
                </a:ln>
                <a:solidFill>
                  <a:srgbClr val="A9B7C6"/>
                </a:solidFill>
                <a:effectLst/>
                <a:latin typeface="Quicksand" pitchFamily="2" charset="0"/>
              </a:rPr>
            </a:b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Button </a:t>
            </a:r>
            <a:r>
              <a:rPr kumimoji="0" lang="en-US" altLang="en-US" sz="1800" b="0" i="0" u="none" strike="noStrike" cap="none" normalizeH="0" baseline="0">
                <a:ln>
                  <a:noFill/>
                </a:ln>
                <a:solidFill>
                  <a:srgbClr val="9876AA"/>
                </a:solidFill>
                <a:effectLst/>
                <a:latin typeface="Quicksand" pitchFamily="2" charset="0"/>
              </a:rPr>
              <a:t>btnXyLy </a:t>
            </a:r>
            <a:r>
              <a:rPr kumimoji="0" lang="en-US" altLang="en-US" sz="1800" b="0" i="0" u="none" strike="noStrike" cap="none" normalizeH="0" baseline="0">
                <a:ln>
                  <a:noFill/>
                </a:ln>
                <a:solidFill>
                  <a:srgbClr val="CC7832"/>
                </a:solidFill>
                <a:effectLst/>
                <a:latin typeface="Quicksand" pitchFamily="2" charset="0"/>
              </a:rPr>
              <a:t>,</a:t>
            </a:r>
            <a:r>
              <a:rPr kumimoji="0" lang="en-US" altLang="en-US" sz="1800" b="0" i="0" u="none" strike="noStrike" cap="none" normalizeH="0" baseline="0">
                <a:ln>
                  <a:noFill/>
                </a:ln>
                <a:solidFill>
                  <a:srgbClr val="9876AA"/>
                </a:solidFill>
                <a:effectLst/>
                <a:latin typeface="Quicksand" pitchFamily="2" charset="0"/>
              </a:rPr>
              <a:t>btnGoto</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TextView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ProgressBar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BBB529"/>
                </a:solidFill>
                <a:effectLst/>
                <a:latin typeface="Quicksand" pitchFamily="2" charset="0"/>
              </a:rPr>
              <a:t>@Override</a:t>
            </a:r>
            <a:br>
              <a:rPr kumimoji="0" lang="en-US" altLang="en-US" sz="1800" b="0" i="0" u="none" strike="noStrike" cap="none" normalizeH="0" baseline="0">
                <a:ln>
                  <a:noFill/>
                </a:ln>
                <a:solidFill>
                  <a:srgbClr val="BBB529"/>
                </a:solidFill>
                <a:effectLst/>
                <a:latin typeface="Quicksand" pitchFamily="2" charset="0"/>
              </a:rPr>
            </a:br>
            <a:r>
              <a:rPr kumimoji="0" lang="en-US" altLang="en-US" sz="1800" b="0" i="0" u="none" strike="noStrike" cap="none" normalizeH="0" baseline="0">
                <a:ln>
                  <a:noFill/>
                </a:ln>
                <a:solidFill>
                  <a:srgbClr val="BBB529"/>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protected void </a:t>
            </a:r>
            <a:r>
              <a:rPr kumimoji="0" lang="en-US" altLang="en-US" sz="1800" b="0" i="0" u="none" strike="noStrike" cap="none" normalizeH="0" baseline="0">
                <a:ln>
                  <a:noFill/>
                </a:ln>
                <a:solidFill>
                  <a:srgbClr val="FFC66D"/>
                </a:solidFill>
                <a:effectLst/>
                <a:latin typeface="Quicksand" pitchFamily="2" charset="0"/>
              </a:rPr>
              <a:t>onCreate</a:t>
            </a:r>
            <a:r>
              <a:rPr kumimoji="0" lang="en-US" altLang="en-US" sz="1800" b="0" i="0" u="none" strike="noStrike" cap="none" normalizeH="0" baseline="0">
                <a:ln>
                  <a:noFill/>
                </a:ln>
                <a:solidFill>
                  <a:srgbClr val="A9B7C6"/>
                </a:solidFill>
                <a:effectLst/>
                <a:latin typeface="Quicksand" pitchFamily="2" charset="0"/>
              </a:rPr>
              <a:t>(Bundle savedInstanceState) {</a:t>
            </a: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super</a:t>
            </a:r>
            <a:r>
              <a:rPr kumimoji="0" lang="en-US" altLang="en-US" sz="1800" b="0" i="0" u="none" strike="noStrike" cap="none" normalizeH="0" baseline="0">
                <a:ln>
                  <a:noFill/>
                </a:ln>
                <a:solidFill>
                  <a:srgbClr val="A9B7C6"/>
                </a:solidFill>
                <a:effectLst/>
                <a:latin typeface="Quicksand" pitchFamily="2" charset="0"/>
              </a:rPr>
              <a:t>.onCreate(savedInstanceState)</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setContentView(R.layout.</a:t>
            </a:r>
            <a:r>
              <a:rPr kumimoji="0" lang="en-US" altLang="en-US" sz="1800" b="0" i="1" u="none" strike="noStrike" cap="none" normalizeH="0" baseline="0">
                <a:ln>
                  <a:noFill/>
                </a:ln>
                <a:solidFill>
                  <a:srgbClr val="9876AA"/>
                </a:solidFill>
                <a:effectLst/>
                <a:latin typeface="Quicksand" pitchFamily="2" charset="0"/>
              </a:rPr>
              <a:t>activity_main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btnXyLy</a:t>
            </a:r>
            <a:r>
              <a:rPr kumimoji="0" lang="en-US" altLang="en-US" sz="1800" b="0" i="0" u="none" strike="noStrike" cap="none" normalizeH="0" baseline="0">
                <a:ln>
                  <a:noFill/>
                </a:ln>
                <a:solidFill>
                  <a:srgbClr val="A9B7C6"/>
                </a:solidFill>
                <a:effectLst/>
                <a:latin typeface="Quicksand" pitchFamily="2" charset="0"/>
              </a:rPr>
              <a:t>= (Button) findViewById(R.id.</a:t>
            </a:r>
            <a:r>
              <a:rPr kumimoji="0" lang="en-US" altLang="en-US" sz="1800" b="0" i="1" u="none" strike="noStrike" cap="none" normalizeH="0" baseline="0">
                <a:ln>
                  <a:noFill/>
                </a:ln>
                <a:solidFill>
                  <a:srgbClr val="9876AA"/>
                </a:solidFill>
                <a:effectLst/>
                <a:latin typeface="Quicksand" pitchFamily="2" charset="0"/>
              </a:rPr>
              <a:t>btnXuLy</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lang="en-US" altLang="en-US" sz="1800">
                <a:solidFill>
                  <a:srgbClr val="9876AA"/>
                </a:solidFill>
                <a:latin typeface="Quicksand" pitchFamily="2" charset="0"/>
              </a:rPr>
              <a:t>btnGoto</a:t>
            </a:r>
            <a:r>
              <a:rPr lang="en-US" altLang="en-US" sz="1800">
                <a:solidFill>
                  <a:srgbClr val="A9B7C6"/>
                </a:solidFill>
                <a:latin typeface="Quicksand" pitchFamily="2" charset="0"/>
              </a:rPr>
              <a:t>=(Button) findViewById(R.id.</a:t>
            </a:r>
            <a:r>
              <a:rPr lang="en-US" altLang="en-US" sz="1800" i="1">
                <a:solidFill>
                  <a:srgbClr val="9876AA"/>
                </a:solidFill>
                <a:latin typeface="Quicksand" pitchFamily="2" charset="0"/>
              </a:rPr>
              <a:t>btnGoto</a:t>
            </a: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kumimoji="0" lang="en-US" altLang="en-US" sz="1800" b="0" i="0" u="none" strike="noStrike" cap="none" normalizeH="0" baseline="0">
              <a:ln>
                <a:noFill/>
              </a:ln>
              <a:solidFill>
                <a:srgbClr val="CC7832"/>
              </a:solidFill>
              <a:effectLst/>
              <a:latin typeface="Quicksand"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9876AA"/>
                </a:solidFill>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=(TextView)</a:t>
            </a:r>
            <a:r>
              <a:rPr kumimoji="0" lang="en-US" altLang="en-US" sz="1800" b="0" i="0" u="none" strike="noStrike" cap="none" normalizeH="0">
                <a:ln>
                  <a:noFill/>
                </a:ln>
                <a:solidFill>
                  <a:srgbClr val="A9B7C6"/>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findViewById(R.id.</a:t>
            </a:r>
            <a:r>
              <a:rPr kumimoji="0" lang="en-US" altLang="en-US" sz="1800" b="0" i="1"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A9B7C6"/>
                </a:solidFill>
                <a:effectLst/>
                <a:latin typeface="Quicksand" pitchFamily="2" charset="0"/>
              </a:rPr>
              <a:t>=(ProgressBar) findViewById(R.id.</a:t>
            </a:r>
            <a:r>
              <a:rPr kumimoji="0" lang="en-US" altLang="en-US" sz="1800" b="0" i="1" u="none" strike="noStrike" cap="none" normalizeH="0" baseline="0">
                <a:ln>
                  <a:noFill/>
                </a:ln>
                <a:solidFill>
                  <a:srgbClr val="9876AA"/>
                </a:solidFill>
                <a:effectLst/>
                <a:latin typeface="Quicksand" pitchFamily="2" charset="0"/>
              </a:rPr>
              <a:t>pb</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lang="en-US" altLang="en-US" sz="1800">
                <a:solidFill>
                  <a:srgbClr val="CC7832"/>
                </a:solidFill>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A9B7C6"/>
                </a:solidFill>
                <a:latin typeface="Quicksand" pitchFamily="2" charset="0"/>
              </a:rPr>
              <a:t>}</a:t>
            </a:r>
            <a:endParaRPr kumimoji="0" lang="en-US" altLang="en-US" sz="1800" b="0" i="0" u="none" strike="noStrike" cap="none" normalizeH="0" baseline="0">
              <a:ln>
                <a:noFill/>
              </a:ln>
              <a:solidFill>
                <a:schemeClr val="tx1"/>
              </a:solidFill>
              <a:effectLst/>
              <a:latin typeface="Quicksand" pitchFamily="2" charset="0"/>
            </a:endParaRPr>
          </a:p>
        </p:txBody>
      </p:sp>
      <p:sp>
        <p:nvSpPr>
          <p:cNvPr id="5" name="Right Brace 4">
            <a:extLst>
              <a:ext uri="{FF2B5EF4-FFF2-40B4-BE49-F238E27FC236}">
                <a16:creationId xmlns:a16="http://schemas.microsoft.com/office/drawing/2014/main" id="{0BD84669-3D94-4AE6-BC27-3D93CB73186B}"/>
              </a:ext>
            </a:extLst>
          </p:cNvPr>
          <p:cNvSpPr/>
          <p:nvPr/>
        </p:nvSpPr>
        <p:spPr>
          <a:xfrm>
            <a:off x="3228974" y="1019175"/>
            <a:ext cx="228600" cy="9144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 name="Google Shape;775;p36">
            <a:extLst>
              <a:ext uri="{FF2B5EF4-FFF2-40B4-BE49-F238E27FC236}">
                <a16:creationId xmlns:a16="http://schemas.microsoft.com/office/drawing/2014/main" id="{7280EA35-9681-443A-88CD-650036D1BFDC}"/>
              </a:ext>
            </a:extLst>
          </p:cNvPr>
          <p:cNvSpPr txBox="1">
            <a:spLocks noGrp="1"/>
          </p:cNvSpPr>
          <p:nvPr>
            <p:ph type="title"/>
          </p:nvPr>
        </p:nvSpPr>
        <p:spPr>
          <a:xfrm flipH="1">
            <a:off x="3576756" y="1257299"/>
            <a:ext cx="2147772" cy="39382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000">
                <a:latin typeface="Quicksand" pitchFamily="2" charset="0"/>
              </a:rPr>
              <a:t>Khởi tạo</a:t>
            </a:r>
          </a:p>
        </p:txBody>
      </p:sp>
      <p:sp>
        <p:nvSpPr>
          <p:cNvPr id="7" name="Right Brace 6">
            <a:extLst>
              <a:ext uri="{FF2B5EF4-FFF2-40B4-BE49-F238E27FC236}">
                <a16:creationId xmlns:a16="http://schemas.microsoft.com/office/drawing/2014/main" id="{5A977B3E-49EE-4DDE-A2C5-1915EF48BA27}"/>
              </a:ext>
            </a:extLst>
          </p:cNvPr>
          <p:cNvSpPr/>
          <p:nvPr/>
        </p:nvSpPr>
        <p:spPr>
          <a:xfrm>
            <a:off x="6648450" y="2876550"/>
            <a:ext cx="209550" cy="13335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8" name="Google Shape;775;p36">
            <a:extLst>
              <a:ext uri="{FF2B5EF4-FFF2-40B4-BE49-F238E27FC236}">
                <a16:creationId xmlns:a16="http://schemas.microsoft.com/office/drawing/2014/main" id="{747D847D-30A3-4BC1-A609-45F5436246FC}"/>
              </a:ext>
            </a:extLst>
          </p:cNvPr>
          <p:cNvSpPr txBox="1">
            <a:spLocks/>
          </p:cNvSpPr>
          <p:nvPr/>
        </p:nvSpPr>
        <p:spPr>
          <a:xfrm flipH="1">
            <a:off x="6996228" y="3179699"/>
            <a:ext cx="2147772" cy="3938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000">
                <a:latin typeface="Quicksand" pitchFamily="2" charset="0"/>
              </a:rPr>
              <a:t>Ánh xạ </a:t>
            </a:r>
          </a:p>
        </p:txBody>
      </p:sp>
      <p:sp>
        <p:nvSpPr>
          <p:cNvPr id="10" name="Google Shape;775;p36">
            <a:extLst>
              <a:ext uri="{FF2B5EF4-FFF2-40B4-BE49-F238E27FC236}">
                <a16:creationId xmlns:a16="http://schemas.microsoft.com/office/drawing/2014/main" id="{78707954-4FAF-455F-86F4-BE00127FACDB}"/>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Tree>
    <p:extLst>
      <p:ext uri="{BB962C8B-B14F-4D97-AF65-F5344CB8AC3E}">
        <p14:creationId xmlns:p14="http://schemas.microsoft.com/office/powerpoint/2010/main" val="246634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up)">
                                      <p:cBhvr>
                                        <p:cTn id="7" dur="500"/>
                                        <p:tgtEl>
                                          <p:spTgt spid="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up)">
                                      <p:cBhvr>
                                        <p:cTn id="11" dur="500"/>
                                        <p:tgtEl>
                                          <p:spTgt spid="4">
                                            <p:txEl>
                                              <p:pRg st="1" end="1"/>
                                            </p:tx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up)">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250"/>
                                        <p:tgtEl>
                                          <p:spTgt spid="5"/>
                                        </p:tgtEl>
                                      </p:cBhvr>
                                    </p:animEffect>
                                  </p:childTnLst>
                                </p:cTn>
                              </p:par>
                            </p:childTnLst>
                          </p:cTn>
                        </p:par>
                        <p:par>
                          <p:cTn id="21" fill="hold">
                            <p:stCondLst>
                              <p:cond delay="25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250"/>
                                        <p:tgtEl>
                                          <p:spTgt spid="7"/>
                                        </p:tgtEl>
                                      </p:cBhvr>
                                    </p:animEffect>
                                  </p:childTnLst>
                                </p:cTn>
                              </p:par>
                            </p:childTnLst>
                          </p:cTn>
                        </p:par>
                        <p:par>
                          <p:cTn id="28" fill="hold">
                            <p:stCondLst>
                              <p:cond delay="750"/>
                            </p:stCondLst>
                            <p:childTnLst>
                              <p:par>
                                <p:cTn id="29" presetID="2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6"/>
                                        </p:tgtEl>
                                      </p:cBhvr>
                                    </p:animEffect>
                                    <p:set>
                                      <p:cBhvr>
                                        <p:cTn id="39" dur="1" fill="hold">
                                          <p:stCondLst>
                                            <p:cond delay="499"/>
                                          </p:stCondLst>
                                        </p:cTn>
                                        <p:tgtEl>
                                          <p:spTgt spid="6"/>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7"/>
                                        </p:tgtEl>
                                      </p:cBhvr>
                                    </p:animEffect>
                                    <p:set>
                                      <p:cBhvr>
                                        <p:cTn id="42" dur="1" fill="hold">
                                          <p:stCondLst>
                                            <p:cond delay="499"/>
                                          </p:stCondLst>
                                        </p:cTn>
                                        <p:tgtEl>
                                          <p:spTgt spid="7"/>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8"/>
                                        </p:tgtEl>
                                      </p:cBhvr>
                                    </p:animEffect>
                                    <p:set>
                                      <p:cBhvr>
                                        <p:cTn id="45" dur="1" fill="hold">
                                          <p:stCondLst>
                                            <p:cond delay="499"/>
                                          </p:stCondLst>
                                        </p:cTn>
                                        <p:tgtEl>
                                          <p:spTgt spid="8"/>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4">
                                            <p:txEl>
                                              <p:pRg st="0" end="0"/>
                                            </p:txEl>
                                          </p:spTgt>
                                        </p:tgtEl>
                                      </p:cBhvr>
                                    </p:animEffect>
                                    <p:set>
                                      <p:cBhvr>
                                        <p:cTn id="48" dur="1" fill="hold">
                                          <p:stCondLst>
                                            <p:cond delay="499"/>
                                          </p:stCondLst>
                                        </p:cTn>
                                        <p:tgtEl>
                                          <p:spTgt spid="4">
                                            <p:txEl>
                                              <p:pRg st="0" end="0"/>
                                            </p:txEl>
                                          </p:spTgt>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4">
                                            <p:txEl>
                                              <p:pRg st="1" end="1"/>
                                            </p:txEl>
                                          </p:spTgt>
                                        </p:tgtEl>
                                      </p:cBhvr>
                                    </p:animEffect>
                                    <p:set>
                                      <p:cBhvr>
                                        <p:cTn id="51" dur="1" fill="hold">
                                          <p:stCondLst>
                                            <p:cond delay="499"/>
                                          </p:stCondLst>
                                        </p:cTn>
                                        <p:tgtEl>
                                          <p:spTgt spid="4">
                                            <p:txEl>
                                              <p:pRg st="1" end="1"/>
                                            </p:txEl>
                                          </p:spTgt>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4">
                                            <p:txEl>
                                              <p:pRg st="2" end="2"/>
                                            </p:txEl>
                                          </p:spTgt>
                                        </p:tgtEl>
                                      </p:cBhvr>
                                    </p:animEffect>
                                    <p:set>
                                      <p:cBhvr>
                                        <p:cTn id="54" dur="1" fill="hold">
                                          <p:stCondLst>
                                            <p:cond delay="499"/>
                                          </p:stCondLst>
                                        </p:cTn>
                                        <p:tgtEl>
                                          <p:spTgt spid="4">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uiExpand="1" build="allAtOnce"/>
      <p:bldP spid="5" grpId="0" animBg="1"/>
      <p:bldP spid="5" grpId="1" animBg="1"/>
      <p:bldP spid="6" grpId="0"/>
      <p:bldP spid="6" grpId="1"/>
      <p:bldP spid="7" grpId="0" animBg="1"/>
      <p:bldP spid="7" grpId="1" animBg="1"/>
      <p:bldP spid="8" grpId="0"/>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3F186568-2DF5-4867-A7A2-7E5D823C4426}"/>
              </a:ext>
            </a:extLst>
          </p:cNvPr>
          <p:cNvSpPr txBox="1">
            <a:spLocks/>
          </p:cNvSpPr>
          <p:nvPr/>
        </p:nvSpPr>
        <p:spPr>
          <a:xfrm flipH="1">
            <a:off x="476243" y="263313"/>
            <a:ext cx="6024075"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solidFill>
                  <a:schemeClr val="bg1"/>
                </a:solidFill>
                <a:latin typeface="Quicksand" pitchFamily="2" charset="0"/>
              </a:rPr>
              <a:t>Xây dựng  AsyncTask CongViec()</a:t>
            </a:r>
          </a:p>
        </p:txBody>
      </p:sp>
      <p:sp>
        <p:nvSpPr>
          <p:cNvPr id="5" name="Rectangle 1">
            <a:extLst>
              <a:ext uri="{FF2B5EF4-FFF2-40B4-BE49-F238E27FC236}">
                <a16:creationId xmlns:a16="http://schemas.microsoft.com/office/drawing/2014/main" id="{C209F77F-DA2F-4E01-8697-EFE024BACACC}"/>
              </a:ext>
            </a:extLst>
          </p:cNvPr>
          <p:cNvSpPr>
            <a:spLocks noChangeArrowheads="1"/>
          </p:cNvSpPr>
          <p:nvPr/>
        </p:nvSpPr>
        <p:spPr bwMode="auto">
          <a:xfrm>
            <a:off x="438601" y="732403"/>
            <a:ext cx="7263500" cy="52322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CongViec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AsyncTask&lt;Void</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a:ln>
                <a:noFill/>
              </a:ln>
              <a:solidFill>
                <a:schemeClr val="tx1"/>
              </a:solidFill>
              <a:effectLst/>
              <a:latin typeface="Quicksand" pitchFamily="2" charset="0"/>
            </a:endParaRPr>
          </a:p>
        </p:txBody>
      </p:sp>
      <p:sp>
        <p:nvSpPr>
          <p:cNvPr id="7" name="Rectangle 1">
            <a:extLst>
              <a:ext uri="{FF2B5EF4-FFF2-40B4-BE49-F238E27FC236}">
                <a16:creationId xmlns:a16="http://schemas.microsoft.com/office/drawing/2014/main" id="{28EE3880-AB4A-4D9B-83C7-428289BE1585}"/>
              </a:ext>
            </a:extLst>
          </p:cNvPr>
          <p:cNvSpPr>
            <a:spLocks noChangeArrowheads="1"/>
          </p:cNvSpPr>
          <p:nvPr/>
        </p:nvSpPr>
        <p:spPr bwMode="auto">
          <a:xfrm>
            <a:off x="476243" y="4281410"/>
            <a:ext cx="5825222" cy="738664"/>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a:ln>
                <a:noFill/>
              </a:ln>
              <a:solidFill>
                <a:schemeClr val="tx1"/>
              </a:solidFill>
              <a:effectLst/>
              <a:latin typeface="Quicksand" pitchFamily="2" charset="0"/>
            </a:endParaRPr>
          </a:p>
        </p:txBody>
      </p:sp>
      <p:sp>
        <p:nvSpPr>
          <p:cNvPr id="8" name="Rectangle 1">
            <a:extLst>
              <a:ext uri="{FF2B5EF4-FFF2-40B4-BE49-F238E27FC236}">
                <a16:creationId xmlns:a16="http://schemas.microsoft.com/office/drawing/2014/main" id="{50B813D8-79BE-4F25-8140-433C9B6EB836}"/>
              </a:ext>
            </a:extLst>
          </p:cNvPr>
          <p:cNvSpPr>
            <a:spLocks noChangeArrowheads="1"/>
          </p:cNvSpPr>
          <p:nvPr/>
        </p:nvSpPr>
        <p:spPr bwMode="auto">
          <a:xfrm>
            <a:off x="940250" y="1022432"/>
            <a:ext cx="7263500" cy="289310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endParaRPr lang="en-US" altLang="en-US">
              <a:solidFill>
                <a:srgbClr val="CC7832"/>
              </a:solidFill>
              <a:latin typeface="Quicksand" pitchFamily="2" charset="0"/>
            </a:endParaRPr>
          </a:p>
          <a:p>
            <a:pPr lvl="0" eaLnBrk="0" fontAlgn="base" hangingPunct="0">
              <a:spcBef>
                <a:spcPct val="0"/>
              </a:spcBef>
              <a:spcAft>
                <a:spcPct val="0"/>
              </a:spcAft>
              <a:buClrTx/>
            </a:pPr>
            <a:r>
              <a:rPr lang="en-US" altLang="en-US">
                <a:solidFill>
                  <a:srgbClr val="CC7832"/>
                </a:solidFill>
                <a:latin typeface="Quicksand" pitchFamily="2" charset="0"/>
              </a:rPr>
              <a:t>protected </a:t>
            </a:r>
            <a:r>
              <a:rPr lang="en-US" altLang="en-US">
                <a:solidFill>
                  <a:srgbClr val="A9B7C6"/>
                </a:solidFill>
                <a:latin typeface="Quicksand" pitchFamily="2" charset="0"/>
              </a:rPr>
              <a:t>String </a:t>
            </a:r>
            <a:r>
              <a:rPr lang="en-US" altLang="en-US">
                <a:solidFill>
                  <a:srgbClr val="FFC66D"/>
                </a:solidFill>
                <a:latin typeface="Quicksand" pitchFamily="2" charset="0"/>
              </a:rPr>
              <a:t>doInBackground</a:t>
            </a:r>
            <a:r>
              <a:rPr lang="en-US" altLang="en-US">
                <a:solidFill>
                  <a:srgbClr val="A9B7C6"/>
                </a:solidFill>
                <a:latin typeface="Quicksand" pitchFamily="2" charset="0"/>
              </a:rPr>
              <a:t>(Void... voids)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for</a:t>
            </a:r>
            <a:r>
              <a:rPr lang="en-US" altLang="en-US">
                <a:solidFill>
                  <a:srgbClr val="A9B7C6"/>
                </a:solidFill>
                <a:latin typeface="Quicksand" pitchFamily="2" charset="0"/>
              </a:rPr>
              <a:t>(</a:t>
            </a:r>
            <a:r>
              <a:rPr lang="en-US" altLang="en-US">
                <a:solidFill>
                  <a:srgbClr val="CC7832"/>
                </a:solidFill>
                <a:latin typeface="Quicksand" pitchFamily="2" charset="0"/>
              </a:rPr>
              <a:t>int </a:t>
            </a:r>
            <a:r>
              <a:rPr lang="en-US" altLang="en-US">
                <a:solidFill>
                  <a:srgbClr val="A9B7C6"/>
                </a:solidFill>
                <a:latin typeface="Quicksand" pitchFamily="2" charset="0"/>
              </a:rPr>
              <a:t>i =</a:t>
            </a:r>
            <a:r>
              <a:rPr lang="en-US" altLang="en-US">
                <a:solidFill>
                  <a:srgbClr val="6897BB"/>
                </a:solidFill>
                <a:latin typeface="Quicksand" pitchFamily="2" charset="0"/>
              </a:rPr>
              <a:t>1 </a:t>
            </a:r>
            <a:r>
              <a:rPr lang="en-US" altLang="en-US">
                <a:solidFill>
                  <a:srgbClr val="CC7832"/>
                </a:solidFill>
                <a:latin typeface="Quicksand" pitchFamily="2" charset="0"/>
              </a:rPr>
              <a:t>; </a:t>
            </a:r>
            <a:r>
              <a:rPr lang="en-US" altLang="en-US">
                <a:solidFill>
                  <a:srgbClr val="A9B7C6"/>
                </a:solidFill>
                <a:latin typeface="Quicksand" pitchFamily="2" charset="0"/>
              </a:rPr>
              <a:t>i&lt;= </a:t>
            </a:r>
            <a:r>
              <a:rPr lang="en-US" altLang="en-US">
                <a:solidFill>
                  <a:srgbClr val="6897BB"/>
                </a:solidFill>
                <a:latin typeface="Quicksand" pitchFamily="2" charset="0"/>
              </a:rPr>
              <a:t>5 </a:t>
            </a:r>
            <a:r>
              <a:rPr lang="en-US" altLang="en-US">
                <a:solidFill>
                  <a:srgbClr val="CC7832"/>
                </a:solidFill>
                <a:latin typeface="Quicksand" pitchFamily="2" charset="0"/>
              </a:rPr>
              <a:t>;</a:t>
            </a:r>
            <a:r>
              <a:rPr lang="en-US" altLang="en-US">
                <a:solidFill>
                  <a:srgbClr val="A9B7C6"/>
                </a:solidFill>
                <a:latin typeface="Quicksand" pitchFamily="2" charset="0"/>
              </a:rPr>
              <a:t>i++){</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try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Thread.</a:t>
            </a:r>
            <a:r>
              <a:rPr lang="en-US" altLang="en-US" i="1">
                <a:solidFill>
                  <a:srgbClr val="A9B7C6"/>
                </a:solidFill>
                <a:latin typeface="Quicksand" pitchFamily="2" charset="0"/>
              </a:rPr>
              <a:t>sleep</a:t>
            </a:r>
            <a:r>
              <a:rPr lang="en-US" altLang="en-US">
                <a:solidFill>
                  <a:srgbClr val="A9B7C6"/>
                </a:solidFill>
                <a:latin typeface="Quicksand" pitchFamily="2" charset="0"/>
              </a:rPr>
              <a:t>(</a:t>
            </a:r>
            <a:r>
              <a:rPr lang="en-US" altLang="en-US">
                <a:solidFill>
                  <a:srgbClr val="6897BB"/>
                </a:solidFill>
                <a:latin typeface="Quicksand" pitchFamily="2" charset="0"/>
              </a:rPr>
              <a:t>1000</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catch </a:t>
            </a:r>
            <a:r>
              <a:rPr lang="en-US" altLang="en-US">
                <a:solidFill>
                  <a:srgbClr val="A9B7C6"/>
                </a:solidFill>
                <a:latin typeface="Quicksand" pitchFamily="2" charset="0"/>
              </a:rPr>
              <a:t>(InterruptedException e) {</a:t>
            </a:r>
            <a:br>
              <a:rPr lang="en-US" altLang="en-US">
                <a:solidFill>
                  <a:srgbClr val="A9B7C6"/>
                </a:solidFill>
                <a:latin typeface="Quicksand" pitchFamily="2" charset="0"/>
              </a:rPr>
            </a:br>
            <a:r>
              <a:rPr lang="en-US" altLang="en-US">
                <a:solidFill>
                  <a:srgbClr val="A9B7C6"/>
                </a:solidFill>
                <a:latin typeface="Quicksand" pitchFamily="2" charset="0"/>
              </a:rPr>
              <a:t>            e.printStackTrace()</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publishProgress(i)</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br>
              <a:rPr lang="en-US" altLang="en-US">
                <a:solidFill>
                  <a:srgbClr val="808080"/>
                </a:solidFill>
                <a:latin typeface="Quicksand" pitchFamily="2" charset="0"/>
              </a:rPr>
            </a:br>
            <a:r>
              <a:rPr lang="en-US" altLang="en-US">
                <a:solidFill>
                  <a:srgbClr val="808080"/>
                </a:solidFill>
                <a:latin typeface="Quicksand" pitchFamily="2" charset="0"/>
              </a:rPr>
              <a:t>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return </a:t>
            </a:r>
            <a:r>
              <a:rPr lang="en-US" altLang="en-US">
                <a:solidFill>
                  <a:srgbClr val="6A8759"/>
                </a:solidFill>
                <a:latin typeface="Quicksand" pitchFamily="2" charset="0"/>
              </a:rPr>
              <a:t>"Xong rồi nha!</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0" name="Rectangle 1">
            <a:extLst>
              <a:ext uri="{FF2B5EF4-FFF2-40B4-BE49-F238E27FC236}">
                <a16:creationId xmlns:a16="http://schemas.microsoft.com/office/drawing/2014/main" id="{D933AFF7-E36A-4670-B570-EB74B2111E0F}"/>
              </a:ext>
            </a:extLst>
          </p:cNvPr>
          <p:cNvSpPr>
            <a:spLocks noChangeArrowheads="1"/>
          </p:cNvSpPr>
          <p:nvPr/>
        </p:nvSpPr>
        <p:spPr bwMode="auto">
          <a:xfrm>
            <a:off x="940250" y="1030097"/>
            <a:ext cx="7263500" cy="138499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onPreExecute</a:t>
            </a:r>
            <a:r>
              <a:rPr lang="en-US" altLang="en-US">
                <a:solidFill>
                  <a:srgbClr val="A9B7C6"/>
                </a:solidFill>
                <a:latin typeface="Quicksand" pitchFamily="2" charset="0"/>
              </a:rPr>
              <a:t>()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.onPreExecute()</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prb</a:t>
            </a:r>
            <a:r>
              <a:rPr lang="en-US" altLang="en-US">
                <a:solidFill>
                  <a:srgbClr val="A9B7C6"/>
                </a:solidFill>
                <a:latin typeface="Quicksand" pitchFamily="2" charset="0"/>
              </a:rPr>
              <a:t>.setProgress(</a:t>
            </a:r>
            <a:r>
              <a:rPr lang="en-US" altLang="en-US">
                <a:solidFill>
                  <a:srgbClr val="6897BB"/>
                </a:solidFill>
                <a:latin typeface="Quicksand" pitchFamily="2" charset="0"/>
              </a:rPr>
              <a:t>0</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.setText(</a:t>
            </a:r>
            <a:r>
              <a:rPr lang="en-US" altLang="en-US">
                <a:solidFill>
                  <a:srgbClr val="6A8759"/>
                </a:solidFill>
                <a:latin typeface="Quicksand" pitchFamily="2" charset="0"/>
              </a:rPr>
              <a:t>"Bắt đầu nha!</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3" name="Rectangle 1">
            <a:extLst>
              <a:ext uri="{FF2B5EF4-FFF2-40B4-BE49-F238E27FC236}">
                <a16:creationId xmlns:a16="http://schemas.microsoft.com/office/drawing/2014/main" id="{AA93B6F7-2A3E-4C40-BEC4-8AA515E39DE8}"/>
              </a:ext>
            </a:extLst>
          </p:cNvPr>
          <p:cNvSpPr>
            <a:spLocks noChangeArrowheads="1"/>
          </p:cNvSpPr>
          <p:nvPr/>
        </p:nvSpPr>
        <p:spPr bwMode="auto">
          <a:xfrm>
            <a:off x="5103490" y="1050058"/>
            <a:ext cx="3533779" cy="116955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onPostExecute</a:t>
            </a:r>
            <a:r>
              <a:rPr lang="en-US" altLang="en-US">
                <a:solidFill>
                  <a:srgbClr val="A9B7C6"/>
                </a:solidFill>
                <a:latin typeface="Quicksand" pitchFamily="2" charset="0"/>
              </a:rPr>
              <a:t>(String 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.onPostExecute(s)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.append(s)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6" name="Rectangle 1">
            <a:extLst>
              <a:ext uri="{FF2B5EF4-FFF2-40B4-BE49-F238E27FC236}">
                <a16:creationId xmlns:a16="http://schemas.microsoft.com/office/drawing/2014/main" id="{990A9495-CF75-41AD-BCCD-90B361287B84}"/>
              </a:ext>
            </a:extLst>
          </p:cNvPr>
          <p:cNvSpPr>
            <a:spLocks noChangeArrowheads="1"/>
          </p:cNvSpPr>
          <p:nvPr/>
        </p:nvSpPr>
        <p:spPr bwMode="auto">
          <a:xfrm>
            <a:off x="5108665" y="1043718"/>
            <a:ext cx="4269929" cy="203132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onProgressUpdate</a:t>
            </a:r>
            <a:r>
              <a:rPr lang="en-US" altLang="en-US">
                <a:solidFill>
                  <a:srgbClr val="A9B7C6"/>
                </a:solidFill>
                <a:latin typeface="Quicksand" pitchFamily="2" charset="0"/>
              </a:rPr>
              <a:t>(Integer... values)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.onProgressUpdate(values)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.append(</a:t>
            </a:r>
            <a:r>
              <a:rPr lang="en-US" altLang="en-US">
                <a:solidFill>
                  <a:srgbClr val="6A8759"/>
                </a:solidFill>
                <a:latin typeface="Quicksand" pitchFamily="2" charset="0"/>
              </a:rPr>
              <a:t>"Xong việc "</a:t>
            </a:r>
            <a:r>
              <a:rPr lang="en-US" altLang="en-US">
                <a:solidFill>
                  <a:srgbClr val="A9B7C6"/>
                </a:solidFill>
                <a:latin typeface="Quicksand" pitchFamily="2" charset="0"/>
              </a:rPr>
              <a:t>+values[</a:t>
            </a:r>
            <a:r>
              <a:rPr lang="en-US" altLang="en-US">
                <a:solidFill>
                  <a:srgbClr val="6897BB"/>
                </a:solidFill>
                <a:latin typeface="Quicksand" pitchFamily="2" charset="0"/>
              </a:rPr>
              <a:t>0</a:t>
            </a:r>
            <a:r>
              <a:rPr lang="en-US" altLang="en-US">
                <a:solidFill>
                  <a:srgbClr val="A9B7C6"/>
                </a:solidFill>
                <a:latin typeface="Quicksand" pitchFamily="2" charset="0"/>
              </a:rPr>
              <a:t>].toString()+</a:t>
            </a:r>
            <a:r>
              <a:rPr lang="en-US" altLang="en-US">
                <a:solidFill>
                  <a:srgbClr val="6A8759"/>
                </a:solidFill>
                <a:latin typeface="Quicksand" pitchFamily="2" charset="0"/>
              </a:rPr>
              <a:t>"</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int </a:t>
            </a:r>
            <a:r>
              <a:rPr lang="en-US" altLang="en-US">
                <a:solidFill>
                  <a:srgbClr val="A9B7C6"/>
                </a:solidFill>
                <a:latin typeface="Quicksand" pitchFamily="2" charset="0"/>
              </a:rPr>
              <a:t>currentProgress= (</a:t>
            </a:r>
            <a:r>
              <a:rPr lang="en-US" altLang="en-US">
                <a:solidFill>
                  <a:srgbClr val="CC7832"/>
                </a:solidFill>
                <a:latin typeface="Quicksand" pitchFamily="2" charset="0"/>
              </a:rPr>
              <a:t>int</a:t>
            </a:r>
            <a:r>
              <a:rPr lang="en-US" altLang="en-US">
                <a:solidFill>
                  <a:srgbClr val="A9B7C6"/>
                </a:solidFill>
                <a:latin typeface="Quicksand" pitchFamily="2" charset="0"/>
              </a:rPr>
              <a:t>)(</a:t>
            </a:r>
            <a:r>
              <a:rPr lang="en-US" altLang="en-US">
                <a:solidFill>
                  <a:srgbClr val="6897BB"/>
                </a:solidFill>
                <a:latin typeface="Quicksand" pitchFamily="2" charset="0"/>
              </a:rPr>
              <a:t>100 </a:t>
            </a:r>
            <a:r>
              <a:rPr lang="en-US" altLang="en-US">
                <a:solidFill>
                  <a:srgbClr val="A9B7C6"/>
                </a:solidFill>
                <a:latin typeface="Quicksand" pitchFamily="2" charset="0"/>
              </a:rPr>
              <a:t>* values[</a:t>
            </a:r>
            <a:r>
              <a:rPr lang="en-US" altLang="en-US">
                <a:solidFill>
                  <a:srgbClr val="6897BB"/>
                </a:solidFill>
                <a:latin typeface="Quicksand" pitchFamily="2" charset="0"/>
              </a:rPr>
              <a:t>0</a:t>
            </a:r>
            <a:r>
              <a:rPr lang="en-US" altLang="en-US">
                <a:solidFill>
                  <a:srgbClr val="A9B7C6"/>
                </a:solidFill>
                <a:latin typeface="Quicksand" pitchFamily="2" charset="0"/>
              </a:rPr>
              <a:t>]/</a:t>
            </a:r>
            <a:r>
              <a:rPr lang="en-US" altLang="en-US">
                <a:solidFill>
                  <a:srgbClr val="6897BB"/>
                </a:solidFill>
                <a:latin typeface="Quicksand" pitchFamily="2" charset="0"/>
              </a:rPr>
              <a:t>5</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prb</a:t>
            </a:r>
            <a:r>
              <a:rPr lang="en-US" altLang="en-US">
                <a:solidFill>
                  <a:srgbClr val="A9B7C6"/>
                </a:solidFill>
                <a:latin typeface="Quicksand" pitchFamily="2" charset="0"/>
              </a:rPr>
              <a:t>.setProgress(currentProgress)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cxnSp>
        <p:nvCxnSpPr>
          <p:cNvPr id="18" name="Straight Connector 17">
            <a:extLst>
              <a:ext uri="{FF2B5EF4-FFF2-40B4-BE49-F238E27FC236}">
                <a16:creationId xmlns:a16="http://schemas.microsoft.com/office/drawing/2014/main" id="{FCEDB836-DAA6-4BF5-A13D-CA86A745A90A}"/>
              </a:ext>
            </a:extLst>
          </p:cNvPr>
          <p:cNvCxnSpPr>
            <a:cxnSpLocks/>
          </p:cNvCxnSpPr>
          <p:nvPr/>
        </p:nvCxnSpPr>
        <p:spPr>
          <a:xfrm flipV="1">
            <a:off x="4446270" y="1029291"/>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0" name="Straight Connector 19">
            <a:extLst>
              <a:ext uri="{FF2B5EF4-FFF2-40B4-BE49-F238E27FC236}">
                <a16:creationId xmlns:a16="http://schemas.microsoft.com/office/drawing/2014/main" id="{E202A8D7-55AA-430E-AE14-6E4E2D081260}"/>
              </a:ext>
            </a:extLst>
          </p:cNvPr>
          <p:cNvCxnSpPr>
            <a:cxnSpLocks/>
          </p:cNvCxnSpPr>
          <p:nvPr/>
        </p:nvCxnSpPr>
        <p:spPr>
          <a:xfrm flipV="1">
            <a:off x="8020420" y="1513161"/>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1" name="Straight Connector 20">
            <a:extLst>
              <a:ext uri="{FF2B5EF4-FFF2-40B4-BE49-F238E27FC236}">
                <a16:creationId xmlns:a16="http://schemas.microsoft.com/office/drawing/2014/main" id="{E64AE4E8-73E4-4B35-A3BC-C88C7D8CFF98}"/>
              </a:ext>
            </a:extLst>
          </p:cNvPr>
          <p:cNvCxnSpPr>
            <a:cxnSpLocks/>
          </p:cNvCxnSpPr>
          <p:nvPr/>
        </p:nvCxnSpPr>
        <p:spPr>
          <a:xfrm flipV="1">
            <a:off x="2664831" y="2974324"/>
            <a:ext cx="319670" cy="1"/>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3" name="Straight Connector 22">
            <a:extLst>
              <a:ext uri="{FF2B5EF4-FFF2-40B4-BE49-F238E27FC236}">
                <a16:creationId xmlns:a16="http://schemas.microsoft.com/office/drawing/2014/main" id="{FD999B6E-725C-43D4-A175-5D6E1255AE81}"/>
              </a:ext>
            </a:extLst>
          </p:cNvPr>
          <p:cNvCxnSpPr>
            <a:cxnSpLocks/>
          </p:cNvCxnSpPr>
          <p:nvPr/>
        </p:nvCxnSpPr>
        <p:spPr>
          <a:xfrm flipV="1">
            <a:off x="5131249" y="1738983"/>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sp>
        <p:nvSpPr>
          <p:cNvPr id="24" name="Freeform: Shape 23">
            <a:extLst>
              <a:ext uri="{FF2B5EF4-FFF2-40B4-BE49-F238E27FC236}">
                <a16:creationId xmlns:a16="http://schemas.microsoft.com/office/drawing/2014/main" id="{4BFDAB9D-7D81-4E87-8B10-7103C178B5C8}"/>
              </a:ext>
            </a:extLst>
          </p:cNvPr>
          <p:cNvSpPr/>
          <p:nvPr/>
        </p:nvSpPr>
        <p:spPr>
          <a:xfrm>
            <a:off x="4697730" y="753262"/>
            <a:ext cx="3623310" cy="538341"/>
          </a:xfrm>
          <a:custGeom>
            <a:avLst/>
            <a:gdLst>
              <a:gd name="connsiteX0" fmla="*/ 0 w 3623310"/>
              <a:gd name="connsiteY0" fmla="*/ 286868 h 538341"/>
              <a:gd name="connsiteX1" fmla="*/ 274320 w 3623310"/>
              <a:gd name="connsiteY1" fmla="*/ 538328 h 538341"/>
              <a:gd name="connsiteX2" fmla="*/ 525780 w 3623310"/>
              <a:gd name="connsiteY2" fmla="*/ 298298 h 538341"/>
              <a:gd name="connsiteX3" fmla="*/ 1188720 w 3623310"/>
              <a:gd name="connsiteY3" fmla="*/ 264008 h 538341"/>
              <a:gd name="connsiteX4" fmla="*/ 2183130 w 3623310"/>
              <a:gd name="connsiteY4" fmla="*/ 1118 h 538341"/>
              <a:gd name="connsiteX5" fmla="*/ 3326130 w 3623310"/>
              <a:gd name="connsiteY5" fmla="*/ 183998 h 538341"/>
              <a:gd name="connsiteX6" fmla="*/ 3623310 w 3623310"/>
              <a:gd name="connsiteY6" fmla="*/ 526898 h 53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23310" h="538341">
                <a:moveTo>
                  <a:pt x="0" y="286868"/>
                </a:moveTo>
                <a:cubicBezTo>
                  <a:pt x="93345" y="411645"/>
                  <a:pt x="186690" y="536423"/>
                  <a:pt x="274320" y="538328"/>
                </a:cubicBezTo>
                <a:cubicBezTo>
                  <a:pt x="361950" y="540233"/>
                  <a:pt x="373380" y="344018"/>
                  <a:pt x="525780" y="298298"/>
                </a:cubicBezTo>
                <a:cubicBezTo>
                  <a:pt x="678180" y="252578"/>
                  <a:pt x="912495" y="313538"/>
                  <a:pt x="1188720" y="264008"/>
                </a:cubicBezTo>
                <a:cubicBezTo>
                  <a:pt x="1464945" y="214478"/>
                  <a:pt x="1826895" y="14453"/>
                  <a:pt x="2183130" y="1118"/>
                </a:cubicBezTo>
                <a:cubicBezTo>
                  <a:pt x="2539365" y="-12217"/>
                  <a:pt x="3086100" y="96368"/>
                  <a:pt x="3326130" y="183998"/>
                </a:cubicBezTo>
                <a:cubicBezTo>
                  <a:pt x="3566160" y="271628"/>
                  <a:pt x="3594735" y="399263"/>
                  <a:pt x="3623310" y="526898"/>
                </a:cubicBezTo>
              </a:path>
            </a:pathLst>
          </a:custGeom>
          <a:ln>
            <a:solidFill>
              <a:srgbClr val="00B0F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Freeform: Shape 24">
            <a:extLst>
              <a:ext uri="{FF2B5EF4-FFF2-40B4-BE49-F238E27FC236}">
                <a16:creationId xmlns:a16="http://schemas.microsoft.com/office/drawing/2014/main" id="{7500046C-9224-42A4-8271-EA42EDD3F807}"/>
              </a:ext>
            </a:extLst>
          </p:cNvPr>
          <p:cNvSpPr/>
          <p:nvPr/>
        </p:nvSpPr>
        <p:spPr>
          <a:xfrm>
            <a:off x="2802148" y="1782261"/>
            <a:ext cx="2489942" cy="1519555"/>
          </a:xfrm>
          <a:custGeom>
            <a:avLst/>
            <a:gdLst>
              <a:gd name="connsiteX0" fmla="*/ 0 w 2491740"/>
              <a:gd name="connsiteY0" fmla="*/ 1383030 h 1713418"/>
              <a:gd name="connsiteX1" fmla="*/ 331470 w 2491740"/>
              <a:gd name="connsiteY1" fmla="*/ 1703070 h 1713418"/>
              <a:gd name="connsiteX2" fmla="*/ 1245870 w 2491740"/>
              <a:gd name="connsiteY2" fmla="*/ 1565910 h 1713418"/>
              <a:gd name="connsiteX3" fmla="*/ 1771650 w 2491740"/>
              <a:gd name="connsiteY3" fmla="*/ 902970 h 1713418"/>
              <a:gd name="connsiteX4" fmla="*/ 2491740 w 2491740"/>
              <a:gd name="connsiteY4" fmla="*/ 0 h 1713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1740" h="1713418">
                <a:moveTo>
                  <a:pt x="0" y="1383030"/>
                </a:moveTo>
                <a:cubicBezTo>
                  <a:pt x="61912" y="1527810"/>
                  <a:pt x="123825" y="1672590"/>
                  <a:pt x="331470" y="1703070"/>
                </a:cubicBezTo>
                <a:cubicBezTo>
                  <a:pt x="539115" y="1733550"/>
                  <a:pt x="1005840" y="1699260"/>
                  <a:pt x="1245870" y="1565910"/>
                </a:cubicBezTo>
                <a:cubicBezTo>
                  <a:pt x="1485900" y="1432560"/>
                  <a:pt x="1771650" y="902970"/>
                  <a:pt x="1771650" y="902970"/>
                </a:cubicBezTo>
                <a:cubicBezTo>
                  <a:pt x="1979295" y="641985"/>
                  <a:pt x="2333625" y="160020"/>
                  <a:pt x="2491740" y="0"/>
                </a:cubicBezTo>
              </a:path>
            </a:pathLst>
          </a:custGeom>
          <a:ln>
            <a:solidFill>
              <a:srgbClr val="00B0F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7C83CFA5-F14D-4095-A242-B3F554A26863}"/>
              </a:ext>
            </a:extLst>
          </p:cNvPr>
          <p:cNvCxnSpPr/>
          <p:nvPr/>
        </p:nvCxnSpPr>
        <p:spPr>
          <a:xfrm>
            <a:off x="5073649" y="1029291"/>
            <a:ext cx="684979"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3C0F6D7A-9CF5-45E2-9506-DAA32BF9BA25}"/>
              </a:ext>
            </a:extLst>
          </p:cNvPr>
          <p:cNvCxnSpPr/>
          <p:nvPr/>
        </p:nvCxnSpPr>
        <p:spPr>
          <a:xfrm>
            <a:off x="1783080" y="3657600"/>
            <a:ext cx="1463040"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0456BD30-1C2D-4659-ABB8-FC609D44377F}"/>
              </a:ext>
            </a:extLst>
          </p:cNvPr>
          <p:cNvCxnSpPr>
            <a:cxnSpLocks/>
          </p:cNvCxnSpPr>
          <p:nvPr/>
        </p:nvCxnSpPr>
        <p:spPr>
          <a:xfrm>
            <a:off x="8203750" y="1527588"/>
            <a:ext cx="197300"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1987CB00-6A18-482F-B3DD-2A6AD42DCC16}"/>
              </a:ext>
            </a:extLst>
          </p:cNvPr>
          <p:cNvCxnSpPr>
            <a:cxnSpLocks/>
          </p:cNvCxnSpPr>
          <p:nvPr/>
        </p:nvCxnSpPr>
        <p:spPr>
          <a:xfrm>
            <a:off x="7702101" y="1531989"/>
            <a:ext cx="408941"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37" name="Freeform: Shape 36">
            <a:extLst>
              <a:ext uri="{FF2B5EF4-FFF2-40B4-BE49-F238E27FC236}">
                <a16:creationId xmlns:a16="http://schemas.microsoft.com/office/drawing/2014/main" id="{35FBA20F-5E7D-46FE-A7CE-08351FA7A0F9}"/>
              </a:ext>
            </a:extLst>
          </p:cNvPr>
          <p:cNvSpPr/>
          <p:nvPr/>
        </p:nvSpPr>
        <p:spPr>
          <a:xfrm>
            <a:off x="5372100" y="873744"/>
            <a:ext cx="2354580" cy="406416"/>
          </a:xfrm>
          <a:custGeom>
            <a:avLst/>
            <a:gdLst>
              <a:gd name="connsiteX0" fmla="*/ 0 w 2354580"/>
              <a:gd name="connsiteY0" fmla="*/ 143526 h 406416"/>
              <a:gd name="connsiteX1" fmla="*/ 240030 w 2354580"/>
              <a:gd name="connsiteY1" fmla="*/ 246396 h 406416"/>
              <a:gd name="connsiteX2" fmla="*/ 925830 w 2354580"/>
              <a:gd name="connsiteY2" fmla="*/ 166386 h 406416"/>
              <a:gd name="connsiteX3" fmla="*/ 1520190 w 2354580"/>
              <a:gd name="connsiteY3" fmla="*/ 6366 h 406416"/>
              <a:gd name="connsiteX4" fmla="*/ 2354580 w 2354580"/>
              <a:gd name="connsiteY4" fmla="*/ 406416 h 406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4580" h="406416">
                <a:moveTo>
                  <a:pt x="0" y="143526"/>
                </a:moveTo>
                <a:cubicBezTo>
                  <a:pt x="42862" y="193056"/>
                  <a:pt x="85725" y="242586"/>
                  <a:pt x="240030" y="246396"/>
                </a:cubicBezTo>
                <a:cubicBezTo>
                  <a:pt x="394335" y="250206"/>
                  <a:pt x="712470" y="206391"/>
                  <a:pt x="925830" y="166386"/>
                </a:cubicBezTo>
                <a:cubicBezTo>
                  <a:pt x="1139190" y="126381"/>
                  <a:pt x="1282065" y="-33639"/>
                  <a:pt x="1520190" y="6366"/>
                </a:cubicBezTo>
                <a:cubicBezTo>
                  <a:pt x="1758315" y="46371"/>
                  <a:pt x="2167890" y="347361"/>
                  <a:pt x="2354580" y="406416"/>
                </a:cubicBezTo>
              </a:path>
            </a:pathLst>
          </a:custGeom>
          <a:ln>
            <a:solidFill>
              <a:srgbClr val="FF000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38" name="Freeform: Shape 37">
            <a:extLst>
              <a:ext uri="{FF2B5EF4-FFF2-40B4-BE49-F238E27FC236}">
                <a16:creationId xmlns:a16="http://schemas.microsoft.com/office/drawing/2014/main" id="{9CCAB77E-23BA-4B31-84F9-6A763DE03555}"/>
              </a:ext>
            </a:extLst>
          </p:cNvPr>
          <p:cNvSpPr/>
          <p:nvPr/>
        </p:nvSpPr>
        <p:spPr>
          <a:xfrm>
            <a:off x="2434590" y="1577340"/>
            <a:ext cx="5886450" cy="2970233"/>
          </a:xfrm>
          <a:custGeom>
            <a:avLst/>
            <a:gdLst>
              <a:gd name="connsiteX0" fmla="*/ 0 w 5886450"/>
              <a:gd name="connsiteY0" fmla="*/ 2103120 h 2970233"/>
              <a:gd name="connsiteX1" fmla="*/ 902970 w 5886450"/>
              <a:gd name="connsiteY1" fmla="*/ 2960370 h 2970233"/>
              <a:gd name="connsiteX2" fmla="*/ 2526030 w 5886450"/>
              <a:gd name="connsiteY2" fmla="*/ 2537460 h 2970233"/>
              <a:gd name="connsiteX3" fmla="*/ 4994910 w 5886450"/>
              <a:gd name="connsiteY3" fmla="*/ 2057400 h 2970233"/>
              <a:gd name="connsiteX4" fmla="*/ 5886450 w 5886450"/>
              <a:gd name="connsiteY4" fmla="*/ 0 h 2970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6450" h="2970233">
                <a:moveTo>
                  <a:pt x="0" y="2103120"/>
                </a:moveTo>
                <a:cubicBezTo>
                  <a:pt x="240982" y="2495550"/>
                  <a:pt x="481965" y="2887980"/>
                  <a:pt x="902970" y="2960370"/>
                </a:cubicBezTo>
                <a:cubicBezTo>
                  <a:pt x="1323975" y="3032760"/>
                  <a:pt x="1844040" y="2687955"/>
                  <a:pt x="2526030" y="2537460"/>
                </a:cubicBezTo>
                <a:cubicBezTo>
                  <a:pt x="3208020" y="2386965"/>
                  <a:pt x="4434840" y="2480310"/>
                  <a:pt x="4994910" y="2057400"/>
                </a:cubicBezTo>
                <a:cubicBezTo>
                  <a:pt x="5554980" y="1634490"/>
                  <a:pt x="5720715" y="817245"/>
                  <a:pt x="5886450" y="0"/>
                </a:cubicBezTo>
              </a:path>
            </a:pathLst>
          </a:custGeom>
          <a:ln>
            <a:solidFill>
              <a:srgbClr val="FF000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26867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wipe(up)">
                                      <p:cBhvr>
                                        <p:cTn id="20" dur="500"/>
                                        <p:tgtEl>
                                          <p:spTgt spid="10">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10">
                                            <p:txEl>
                                              <p:pRg st="0" end="0"/>
                                            </p:txEl>
                                          </p:spTgt>
                                        </p:tgtEl>
                                      </p:cBhvr>
                                    </p:animEffect>
                                    <p:set>
                                      <p:cBhvr>
                                        <p:cTn id="25" dur="1" fill="hold">
                                          <p:stCondLst>
                                            <p:cond delay="499"/>
                                          </p:stCondLst>
                                        </p:cTn>
                                        <p:tgtEl>
                                          <p:spTgt spid="10">
                                            <p:txEl>
                                              <p:pRg st="0" end="0"/>
                                            </p:txEl>
                                          </p:spTgt>
                                        </p:tgtEl>
                                        <p:attrNameLst>
                                          <p:attrName>style.visibility</p:attrName>
                                        </p:attrNameLst>
                                      </p:cBhvr>
                                      <p:to>
                                        <p:strVal val="hidden"/>
                                      </p:to>
                                    </p:set>
                                  </p:childTnLst>
                                </p:cTn>
                              </p:par>
                            </p:childTnLst>
                          </p:cTn>
                        </p:par>
                        <p:par>
                          <p:cTn id="26" fill="hold">
                            <p:stCondLst>
                              <p:cond delay="500"/>
                            </p:stCondLst>
                            <p:childTnLst>
                              <p:par>
                                <p:cTn id="27" presetID="22" presetClass="entr" presetSubtype="1" fill="hold" grpId="0" nodeType="afterEffect">
                                  <p:stCondLst>
                                    <p:cond delay="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wipe(up)">
                                      <p:cBhvr>
                                        <p:cTn id="29" dur="500"/>
                                        <p:tgtEl>
                                          <p:spTgt spid="8">
                                            <p:txEl>
                                              <p:pRg st="0" end="0"/>
                                            </p:txEl>
                                          </p:spTgt>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8">
                                            <p:txEl>
                                              <p:pRg st="1" end="1"/>
                                            </p:txEl>
                                          </p:spTgt>
                                        </p:tgtEl>
                                        <p:attrNameLst>
                                          <p:attrName>style.visibility</p:attrName>
                                        </p:attrNameLst>
                                      </p:cBhvr>
                                      <p:to>
                                        <p:strVal val="visible"/>
                                      </p:to>
                                    </p:set>
                                    <p:animEffect transition="in" filter="wipe(up)">
                                      <p:cBhvr>
                                        <p:cTn id="32" dur="500"/>
                                        <p:tgtEl>
                                          <p:spTgt spid="8">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16">
                                            <p:txEl>
                                              <p:pRg st="0" end="0"/>
                                            </p:txEl>
                                          </p:spTgt>
                                        </p:tgtEl>
                                        <p:attrNameLst>
                                          <p:attrName>style.visibility</p:attrName>
                                        </p:attrNameLst>
                                      </p:cBhvr>
                                      <p:to>
                                        <p:strVal val="visible"/>
                                      </p:to>
                                    </p:set>
                                    <p:animEffect transition="in" filter="wipe(up)">
                                      <p:cBhvr>
                                        <p:cTn id="37" dur="500"/>
                                        <p:tgtEl>
                                          <p:spTgt spid="1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par>
                                <p:cTn id="43" presetID="22" presetClass="entr" presetSubtype="8"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left)">
                                      <p:cBhvr>
                                        <p:cTn id="45" dur="500"/>
                                        <p:tgtEl>
                                          <p:spTgt spid="2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500"/>
                                        <p:tgtEl>
                                          <p:spTgt spid="24"/>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left)">
                                      <p:cBhvr>
                                        <p:cTn id="55" dur="500"/>
                                        <p:tgtEl>
                                          <p:spTgt spid="21"/>
                                        </p:tgtEl>
                                      </p:cBhvr>
                                    </p:animEffect>
                                  </p:childTnLst>
                                </p:cTn>
                              </p:par>
                              <p:par>
                                <p:cTn id="56" presetID="22" presetClass="entr" presetSubtype="8" fill="hold"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wipe(left)">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left)">
                                      <p:cBhvr>
                                        <p:cTn id="63" dur="500"/>
                                        <p:tgtEl>
                                          <p:spTgt spid="2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xit" presetSubtype="0" fill="hold" grpId="1" nodeType="clickEffect">
                                  <p:stCondLst>
                                    <p:cond delay="0"/>
                                  </p:stCondLst>
                                  <p:childTnLst>
                                    <p:animEffect transition="out" filter="fade">
                                      <p:cBhvr>
                                        <p:cTn id="67" dur="500"/>
                                        <p:tgtEl>
                                          <p:spTgt spid="16">
                                            <p:txEl>
                                              <p:pRg st="0" end="0"/>
                                            </p:txEl>
                                          </p:spTgt>
                                        </p:tgtEl>
                                      </p:cBhvr>
                                    </p:animEffect>
                                    <p:set>
                                      <p:cBhvr>
                                        <p:cTn id="68" dur="1" fill="hold">
                                          <p:stCondLst>
                                            <p:cond delay="499"/>
                                          </p:stCondLst>
                                        </p:cTn>
                                        <p:tgtEl>
                                          <p:spTgt spid="16">
                                            <p:txEl>
                                              <p:pRg st="0" end="0"/>
                                            </p:txEl>
                                          </p:spTgt>
                                        </p:tgtEl>
                                        <p:attrNameLst>
                                          <p:attrName>style.visibility</p:attrName>
                                        </p:attrNameLst>
                                      </p:cBhvr>
                                      <p:to>
                                        <p:strVal val="hidden"/>
                                      </p:to>
                                    </p:set>
                                  </p:childTnLst>
                                </p:cTn>
                              </p:par>
                              <p:par>
                                <p:cTn id="69" presetID="10" presetClass="exit" presetSubtype="0" fill="hold" nodeType="withEffect">
                                  <p:stCondLst>
                                    <p:cond delay="0"/>
                                  </p:stCondLst>
                                  <p:childTnLst>
                                    <p:animEffect transition="out" filter="fade">
                                      <p:cBhvr>
                                        <p:cTn id="70" dur="500"/>
                                        <p:tgtEl>
                                          <p:spTgt spid="18"/>
                                        </p:tgtEl>
                                      </p:cBhvr>
                                    </p:animEffect>
                                    <p:set>
                                      <p:cBhvr>
                                        <p:cTn id="71" dur="1" fill="hold">
                                          <p:stCondLst>
                                            <p:cond delay="499"/>
                                          </p:stCondLst>
                                        </p:cTn>
                                        <p:tgtEl>
                                          <p:spTgt spid="18"/>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20"/>
                                        </p:tgtEl>
                                      </p:cBhvr>
                                    </p:animEffect>
                                    <p:set>
                                      <p:cBhvr>
                                        <p:cTn id="74" dur="1" fill="hold">
                                          <p:stCondLst>
                                            <p:cond delay="499"/>
                                          </p:stCondLst>
                                        </p:cTn>
                                        <p:tgtEl>
                                          <p:spTgt spid="20"/>
                                        </p:tgtEl>
                                        <p:attrNameLst>
                                          <p:attrName>style.visibility</p:attrName>
                                        </p:attrNameLst>
                                      </p:cBhvr>
                                      <p:to>
                                        <p:strVal val="hidden"/>
                                      </p:to>
                                    </p:set>
                                  </p:childTnLst>
                                </p:cTn>
                              </p:par>
                              <p:par>
                                <p:cTn id="75" presetID="10" presetClass="exit" presetSubtype="0" fill="hold" grpId="1" nodeType="withEffect">
                                  <p:stCondLst>
                                    <p:cond delay="0"/>
                                  </p:stCondLst>
                                  <p:childTnLst>
                                    <p:animEffect transition="out" filter="fade">
                                      <p:cBhvr>
                                        <p:cTn id="76" dur="500"/>
                                        <p:tgtEl>
                                          <p:spTgt spid="24"/>
                                        </p:tgtEl>
                                      </p:cBhvr>
                                    </p:animEffect>
                                    <p:set>
                                      <p:cBhvr>
                                        <p:cTn id="77" dur="1" fill="hold">
                                          <p:stCondLst>
                                            <p:cond delay="499"/>
                                          </p:stCondLst>
                                        </p:cTn>
                                        <p:tgtEl>
                                          <p:spTgt spid="24"/>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23"/>
                                        </p:tgtEl>
                                      </p:cBhvr>
                                    </p:animEffect>
                                    <p:set>
                                      <p:cBhvr>
                                        <p:cTn id="80" dur="1" fill="hold">
                                          <p:stCondLst>
                                            <p:cond delay="499"/>
                                          </p:stCondLst>
                                        </p:cTn>
                                        <p:tgtEl>
                                          <p:spTgt spid="23"/>
                                        </p:tgtEl>
                                        <p:attrNameLst>
                                          <p:attrName>style.visibility</p:attrName>
                                        </p:attrNameLst>
                                      </p:cBhvr>
                                      <p:to>
                                        <p:strVal val="hidden"/>
                                      </p:to>
                                    </p:set>
                                  </p:childTnLst>
                                </p:cTn>
                              </p:par>
                              <p:par>
                                <p:cTn id="81" presetID="10" presetClass="exit" presetSubtype="0" fill="hold" grpId="1" nodeType="withEffect">
                                  <p:stCondLst>
                                    <p:cond delay="0"/>
                                  </p:stCondLst>
                                  <p:childTnLst>
                                    <p:animEffect transition="out" filter="fade">
                                      <p:cBhvr>
                                        <p:cTn id="82" dur="500"/>
                                        <p:tgtEl>
                                          <p:spTgt spid="25"/>
                                        </p:tgtEl>
                                      </p:cBhvr>
                                    </p:animEffect>
                                    <p:set>
                                      <p:cBhvr>
                                        <p:cTn id="83" dur="1" fill="hold">
                                          <p:stCondLst>
                                            <p:cond delay="499"/>
                                          </p:stCondLst>
                                        </p:cTn>
                                        <p:tgtEl>
                                          <p:spTgt spid="25"/>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21"/>
                                        </p:tgtEl>
                                      </p:cBhvr>
                                    </p:animEffect>
                                    <p:set>
                                      <p:cBhvr>
                                        <p:cTn id="86" dur="1" fill="hold">
                                          <p:stCondLst>
                                            <p:cond delay="499"/>
                                          </p:stCondLst>
                                        </p:cTn>
                                        <p:tgtEl>
                                          <p:spTgt spid="21"/>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22" presetClass="entr" presetSubtype="1" fill="hold" grpId="0" nodeType="clickEffect">
                                  <p:stCondLst>
                                    <p:cond delay="0"/>
                                  </p:stCondLst>
                                  <p:childTnLst>
                                    <p:set>
                                      <p:cBhvr>
                                        <p:cTn id="90" dur="1" fill="hold">
                                          <p:stCondLst>
                                            <p:cond delay="0"/>
                                          </p:stCondLst>
                                        </p:cTn>
                                        <p:tgtEl>
                                          <p:spTgt spid="13">
                                            <p:txEl>
                                              <p:pRg st="0" end="0"/>
                                            </p:txEl>
                                          </p:spTgt>
                                        </p:tgtEl>
                                        <p:attrNameLst>
                                          <p:attrName>style.visibility</p:attrName>
                                        </p:attrNameLst>
                                      </p:cBhvr>
                                      <p:to>
                                        <p:strVal val="visible"/>
                                      </p:to>
                                    </p:set>
                                    <p:animEffect transition="in" filter="wipe(up)">
                                      <p:cBhvr>
                                        <p:cTn id="91" dur="500"/>
                                        <p:tgtEl>
                                          <p:spTgt spid="13">
                                            <p:txEl>
                                              <p:pRg st="0" end="0"/>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28"/>
                                        </p:tgtEl>
                                        <p:attrNameLst>
                                          <p:attrName>style.visibility</p:attrName>
                                        </p:attrNameLst>
                                      </p:cBhvr>
                                      <p:to>
                                        <p:strVal val="visible"/>
                                      </p:to>
                                    </p:set>
                                    <p:animEffect transition="in" filter="wipe(left)">
                                      <p:cBhvr>
                                        <p:cTn id="96" dur="500"/>
                                        <p:tgtEl>
                                          <p:spTgt spid="28"/>
                                        </p:tgtEl>
                                      </p:cBhvr>
                                    </p:animEffect>
                                  </p:childTnLst>
                                </p:cTn>
                              </p:par>
                              <p:par>
                                <p:cTn id="97" presetID="22" presetClass="entr" presetSubtype="8" fill="hold" nodeType="with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wipe(left)">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wipe(left)">
                                      <p:cBhvr>
                                        <p:cTn id="104" dur="500"/>
                                        <p:tgtEl>
                                          <p:spTgt spid="37"/>
                                        </p:tgtEl>
                                      </p:cBhvr>
                                    </p:animEffect>
                                  </p:childTnLst>
                                </p:cTn>
                              </p:par>
                            </p:childTnLst>
                          </p:cTn>
                        </p:par>
                      </p:childTnLst>
                    </p:cTn>
                  </p:par>
                  <p:par>
                    <p:cTn id="105" fill="hold">
                      <p:stCondLst>
                        <p:cond delay="indefinite"/>
                      </p:stCondLst>
                      <p:childTnLst>
                        <p:par>
                          <p:cTn id="106" fill="hold">
                            <p:stCondLst>
                              <p:cond delay="0"/>
                            </p:stCondLst>
                            <p:childTnLst>
                              <p:par>
                                <p:cTn id="107" presetID="22" presetClass="entr" presetSubtype="8" fill="hold" nodeType="clickEffect">
                                  <p:stCondLst>
                                    <p:cond delay="0"/>
                                  </p:stCondLst>
                                  <p:childTnLst>
                                    <p:set>
                                      <p:cBhvr>
                                        <p:cTn id="108" dur="1" fill="hold">
                                          <p:stCondLst>
                                            <p:cond delay="0"/>
                                          </p:stCondLst>
                                        </p:cTn>
                                        <p:tgtEl>
                                          <p:spTgt spid="31"/>
                                        </p:tgtEl>
                                        <p:attrNameLst>
                                          <p:attrName>style.visibility</p:attrName>
                                        </p:attrNameLst>
                                      </p:cBhvr>
                                      <p:to>
                                        <p:strVal val="visible"/>
                                      </p:to>
                                    </p:set>
                                    <p:animEffect transition="in" filter="wipe(left)">
                                      <p:cBhvr>
                                        <p:cTn id="109" dur="500"/>
                                        <p:tgtEl>
                                          <p:spTgt spid="31"/>
                                        </p:tgtEl>
                                      </p:cBhvr>
                                    </p:animEffect>
                                  </p:childTnLst>
                                </p:cTn>
                              </p:par>
                              <p:par>
                                <p:cTn id="110" presetID="22" presetClass="entr" presetSubtype="8" fill="hold"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wipe(left)">
                                      <p:cBhvr>
                                        <p:cTn id="112" dur="500"/>
                                        <p:tgtEl>
                                          <p:spTgt spid="30"/>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8" fill="hold" grpId="0" nodeType="clickEffect">
                                  <p:stCondLst>
                                    <p:cond delay="0"/>
                                  </p:stCondLst>
                                  <p:childTnLst>
                                    <p:set>
                                      <p:cBhvr>
                                        <p:cTn id="116" dur="1" fill="hold">
                                          <p:stCondLst>
                                            <p:cond delay="0"/>
                                          </p:stCondLst>
                                        </p:cTn>
                                        <p:tgtEl>
                                          <p:spTgt spid="38"/>
                                        </p:tgtEl>
                                        <p:attrNameLst>
                                          <p:attrName>style.visibility</p:attrName>
                                        </p:attrNameLst>
                                      </p:cBhvr>
                                      <p:to>
                                        <p:strVal val="visible"/>
                                      </p:to>
                                    </p:set>
                                    <p:animEffect transition="in" filter="wipe(left)">
                                      <p:cBhvr>
                                        <p:cTn id="11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uiExpand="1" build="p"/>
      <p:bldP spid="10" grpId="0" build="p"/>
      <p:bldP spid="10" grpId="1" build="allAtOnce"/>
      <p:bldP spid="13" grpId="0" build="p"/>
      <p:bldP spid="16" grpId="0" build="p"/>
      <p:bldP spid="16" grpId="1" build="allAtOnce"/>
      <p:bldP spid="24" grpId="0" animBg="1"/>
      <p:bldP spid="24" grpId="1" animBg="1"/>
      <p:bldP spid="25" grpId="0" animBg="1"/>
      <p:bldP spid="25" grpId="1" animBg="1"/>
      <p:bldP spid="37" grpId="0" animBg="1"/>
      <p:bldP spid="3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D9468E77-E07B-4971-ACF6-70111EF831AD}"/>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5" name="Rectangle 1">
            <a:extLst>
              <a:ext uri="{FF2B5EF4-FFF2-40B4-BE49-F238E27FC236}">
                <a16:creationId xmlns:a16="http://schemas.microsoft.com/office/drawing/2014/main" id="{EA7DC0B1-A787-4F24-8324-F801C550D096}"/>
              </a:ext>
            </a:extLst>
          </p:cNvPr>
          <p:cNvSpPr>
            <a:spLocks noChangeArrowheads="1"/>
          </p:cNvSpPr>
          <p:nvPr/>
        </p:nvSpPr>
        <p:spPr bwMode="auto">
          <a:xfrm>
            <a:off x="238126" y="708005"/>
            <a:ext cx="6591300" cy="341632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1800">
                <a:solidFill>
                  <a:srgbClr val="9876AA"/>
                </a:solidFill>
                <a:latin typeface="Quicksand" pitchFamily="2" charset="0"/>
              </a:rPr>
              <a:t>btnXyLy</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CC7832"/>
                </a:solidFill>
                <a:latin typeface="Quicksand" pitchFamily="2" charset="0"/>
              </a:rPr>
              <a:t>new </a:t>
            </a:r>
            <a:r>
              <a:rPr lang="en-US" altLang="en-US" sz="1800">
                <a:solidFill>
                  <a:srgbClr val="A9B7C6"/>
                </a:solidFill>
                <a:latin typeface="Quicksand" pitchFamily="2" charset="0"/>
              </a:rPr>
              <a:t>CongViec().execute()</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9876AA"/>
                </a:solidFill>
                <a:latin typeface="Quicksand" pitchFamily="2" charset="0"/>
              </a:rPr>
              <a:t>btnGoto</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doOpenDownloadActivity()</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lang="en-US" altLang="en-US" sz="4400">
              <a:solidFill>
                <a:schemeClr val="tx1"/>
              </a:solidFill>
              <a:latin typeface="Quicksand" pitchFamily="2" charset="0"/>
            </a:endParaRPr>
          </a:p>
        </p:txBody>
      </p:sp>
      <p:cxnSp>
        <p:nvCxnSpPr>
          <p:cNvPr id="7" name="Straight Connector 6">
            <a:extLst>
              <a:ext uri="{FF2B5EF4-FFF2-40B4-BE49-F238E27FC236}">
                <a16:creationId xmlns:a16="http://schemas.microsoft.com/office/drawing/2014/main" id="{6685EF40-D648-4409-AF8E-FC8A65238691}"/>
              </a:ext>
            </a:extLst>
          </p:cNvPr>
          <p:cNvCxnSpPr/>
          <p:nvPr/>
        </p:nvCxnSpPr>
        <p:spPr>
          <a:xfrm>
            <a:off x="809624" y="1876425"/>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1" name="Freeform: Shape 10">
            <a:extLst>
              <a:ext uri="{FF2B5EF4-FFF2-40B4-BE49-F238E27FC236}">
                <a16:creationId xmlns:a16="http://schemas.microsoft.com/office/drawing/2014/main" id="{F40AB336-F7E5-4D7C-A91B-710B851F5B5D}"/>
              </a:ext>
            </a:extLst>
          </p:cNvPr>
          <p:cNvSpPr/>
          <p:nvPr/>
        </p:nvSpPr>
        <p:spPr>
          <a:xfrm>
            <a:off x="2771775" y="1790700"/>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2" name="Google Shape;775;p36">
            <a:extLst>
              <a:ext uri="{FF2B5EF4-FFF2-40B4-BE49-F238E27FC236}">
                <a16:creationId xmlns:a16="http://schemas.microsoft.com/office/drawing/2014/main" id="{ED3CB44D-890F-4F6B-BB4D-82C8286E51E9}"/>
              </a:ext>
            </a:extLst>
          </p:cNvPr>
          <p:cNvSpPr txBox="1">
            <a:spLocks/>
          </p:cNvSpPr>
          <p:nvPr/>
        </p:nvSpPr>
        <p:spPr>
          <a:xfrm flipH="1">
            <a:off x="5181600" y="1290522"/>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Gọi đến asyncTask bằng ph</a:t>
            </a:r>
            <a:r>
              <a:rPr lang="vi-VN" sz="1800">
                <a:latin typeface="Quicksand" pitchFamily="2" charset="0"/>
              </a:rPr>
              <a:t>ư</a:t>
            </a:r>
            <a:r>
              <a:rPr lang="en-US" sz="1800">
                <a:latin typeface="Quicksand" pitchFamily="2" charset="0"/>
              </a:rPr>
              <a:t>ơng thức Execute() </a:t>
            </a:r>
          </a:p>
        </p:txBody>
      </p:sp>
      <p:cxnSp>
        <p:nvCxnSpPr>
          <p:cNvPr id="13" name="Straight Connector 12">
            <a:extLst>
              <a:ext uri="{FF2B5EF4-FFF2-40B4-BE49-F238E27FC236}">
                <a16:creationId xmlns:a16="http://schemas.microsoft.com/office/drawing/2014/main" id="{6667998A-C204-4932-9FA2-B0E80C46B006}"/>
              </a:ext>
            </a:extLst>
          </p:cNvPr>
          <p:cNvCxnSpPr/>
          <p:nvPr/>
        </p:nvCxnSpPr>
        <p:spPr>
          <a:xfrm>
            <a:off x="809624" y="3543300"/>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4" name="Freeform: Shape 13">
            <a:extLst>
              <a:ext uri="{FF2B5EF4-FFF2-40B4-BE49-F238E27FC236}">
                <a16:creationId xmlns:a16="http://schemas.microsoft.com/office/drawing/2014/main" id="{4957385F-A621-419B-9D37-EC0845EAAD40}"/>
              </a:ext>
            </a:extLst>
          </p:cNvPr>
          <p:cNvSpPr/>
          <p:nvPr/>
        </p:nvSpPr>
        <p:spPr>
          <a:xfrm>
            <a:off x="2852736" y="3474904"/>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5" name="Google Shape;775;p36">
            <a:extLst>
              <a:ext uri="{FF2B5EF4-FFF2-40B4-BE49-F238E27FC236}">
                <a16:creationId xmlns:a16="http://schemas.microsoft.com/office/drawing/2014/main" id="{30104FAC-80A1-4D2B-B399-53E43C6224A6}"/>
              </a:ext>
            </a:extLst>
          </p:cNvPr>
          <p:cNvSpPr txBox="1">
            <a:spLocks/>
          </p:cNvSpPr>
          <p:nvPr/>
        </p:nvSpPr>
        <p:spPr>
          <a:xfrm flipH="1">
            <a:off x="5262561" y="2974726"/>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Open Activity Demo 2</a:t>
            </a:r>
          </a:p>
        </p:txBody>
      </p:sp>
    </p:spTree>
    <p:extLst>
      <p:ext uri="{BB962C8B-B14F-4D97-AF65-F5344CB8AC3E}">
        <p14:creationId xmlns:p14="http://schemas.microsoft.com/office/powerpoint/2010/main" val="21880038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right)">
                                      <p:cBhvr>
                                        <p:cTn id="17" dur="500"/>
                                        <p:tgtEl>
                                          <p:spTgt spid="12"/>
                                        </p:tgtEl>
                                      </p:cBhvr>
                                    </p:animEffect>
                                  </p:childTnLst>
                                </p:cTn>
                              </p:par>
                            </p:childTnLst>
                          </p:cTn>
                        </p:par>
                        <p:par>
                          <p:cTn id="18" fill="hold">
                            <p:stCondLst>
                              <p:cond delay="500"/>
                            </p:stCondLst>
                            <p:childTnLst>
                              <p:par>
                                <p:cTn id="19" presetID="22" presetClass="entr" presetSubtype="2"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right)">
                                      <p:cBhvr>
                                        <p:cTn id="21" dur="10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1" grpId="0" animBg="1"/>
      <p:bldP spid="12" grpId="0"/>
      <p:bldP spid="14" grpId="0" animBg="1"/>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271205" y="1031553"/>
            <a:ext cx="2997399" cy="271696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latin typeface="Quicksand" pitchFamily="2" charset="0"/>
              </a:rPr>
              <a:t>CHẠY THỬ </a:t>
            </a:r>
          </a:p>
          <a:p>
            <a:pPr algn="l"/>
            <a:r>
              <a:rPr lang="en-US" sz="4800">
                <a:latin typeface="Quicksand" pitchFamily="2" charset="0"/>
              </a:rPr>
              <a:t>Demo 1</a:t>
            </a:r>
          </a:p>
        </p:txBody>
      </p:sp>
    </p:spTree>
    <p:extLst>
      <p:ext uri="{BB962C8B-B14F-4D97-AF65-F5344CB8AC3E}">
        <p14:creationId xmlns:p14="http://schemas.microsoft.com/office/powerpoint/2010/main" val="1844357228"/>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515096" y="1466256"/>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latin typeface="Quicksand" pitchFamily="2" charset="0"/>
              </a:rPr>
              <a:t>XÂY D</a:t>
            </a:r>
            <a:r>
              <a:rPr lang="en-US">
                <a:latin typeface="Quicksand" pitchFamily="2" charset="0"/>
              </a:rPr>
              <a:t>ỰNG</a:t>
            </a:r>
            <a:endParaRPr lang="en-US">
              <a:solidFill>
                <a:srgbClr val="FFC39F"/>
              </a:solidFill>
              <a:latin typeface="Quicksand" pitchFamily="2" charset="0"/>
            </a:endParaRPr>
          </a:p>
        </p:txBody>
      </p:sp>
      <p:sp>
        <p:nvSpPr>
          <p:cNvPr id="777" name="Google Shape;777;p36"/>
          <p:cNvSpPr/>
          <p:nvPr/>
        </p:nvSpPr>
        <p:spPr>
          <a:xfrm rot="2385711">
            <a:off x="1129812" y="1404944"/>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366128" y="1622133"/>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775;p36">
            <a:extLst>
              <a:ext uri="{FF2B5EF4-FFF2-40B4-BE49-F238E27FC236}">
                <a16:creationId xmlns:a16="http://schemas.microsoft.com/office/drawing/2014/main" id="{75FD8AD7-B4B8-4643-B549-BF867E20189B}"/>
              </a:ext>
            </a:extLst>
          </p:cNvPr>
          <p:cNvSpPr txBox="1">
            <a:spLocks/>
          </p:cNvSpPr>
          <p:nvPr/>
        </p:nvSpPr>
        <p:spPr>
          <a:xfrm flipH="1">
            <a:off x="5559492" y="221102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141" name="Google Shape;775;p36">
            <a:extLst>
              <a:ext uri="{FF2B5EF4-FFF2-40B4-BE49-F238E27FC236}">
                <a16:creationId xmlns:a16="http://schemas.microsoft.com/office/drawing/2014/main" id="{381B0B06-33E9-4D15-8D51-CDCB6953E7E2}"/>
              </a:ext>
            </a:extLst>
          </p:cNvPr>
          <p:cNvSpPr txBox="1">
            <a:spLocks/>
          </p:cNvSpPr>
          <p:nvPr/>
        </p:nvSpPr>
        <p:spPr>
          <a:xfrm flipH="1">
            <a:off x="5531321" y="284546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2</a:t>
            </a:r>
          </a:p>
        </p:txBody>
      </p:sp>
    </p:spTree>
    <p:extLst>
      <p:ext uri="{BB962C8B-B14F-4D97-AF65-F5344CB8AC3E}">
        <p14:creationId xmlns:p14="http://schemas.microsoft.com/office/powerpoint/2010/main" val="283323835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40"/>
                                        </p:tgtEl>
                                      </p:cBhvr>
                                    </p:animEffect>
                                    <p:set>
                                      <p:cBhvr>
                                        <p:cTn id="7" dur="1" fill="hold">
                                          <p:stCondLst>
                                            <p:cond delay="499"/>
                                          </p:stCondLst>
                                        </p:cTn>
                                        <p:tgtEl>
                                          <p:spTgt spid="140"/>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775"/>
                                        </p:tgtEl>
                                      </p:cBhvr>
                                    </p:animEffect>
                                    <p:set>
                                      <p:cBhvr>
                                        <p:cTn id="10" dur="1" fill="hold">
                                          <p:stCondLst>
                                            <p:cond delay="499"/>
                                          </p:stCondLst>
                                        </p:cTn>
                                        <p:tgtEl>
                                          <p:spTgt spid="775"/>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778"/>
                                        </p:tgtEl>
                                      </p:cBhvr>
                                    </p:animEffect>
                                    <p:set>
                                      <p:cBhvr>
                                        <p:cTn id="13" dur="1" fill="hold">
                                          <p:stCondLst>
                                            <p:cond delay="499"/>
                                          </p:stCondLst>
                                        </p:cTn>
                                        <p:tgtEl>
                                          <p:spTgt spid="778"/>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777"/>
                                        </p:tgtEl>
                                      </p:cBhvr>
                                    </p:animEffect>
                                    <p:set>
                                      <p:cBhvr>
                                        <p:cTn id="16" dur="1" fill="hold">
                                          <p:stCondLst>
                                            <p:cond delay="499"/>
                                          </p:stCondLst>
                                        </p:cTn>
                                        <p:tgtEl>
                                          <p:spTgt spid="77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0" nodeType="clickEffect">
                                  <p:stCondLst>
                                    <p:cond delay="0"/>
                                  </p:stCondLst>
                                  <p:childTnLst>
                                    <p:animMotion origin="layout" path="M 4.72222E-6 -4.81481E-6 L -0.54653 -0.53858 " pathEditMode="relative" rAng="0" ptsTypes="AA">
                                      <p:cBhvr>
                                        <p:cTn id="20" dur="500" fill="hold"/>
                                        <p:tgtEl>
                                          <p:spTgt spid="141"/>
                                        </p:tgtEl>
                                        <p:attrNameLst>
                                          <p:attrName>ppt_x</p:attrName>
                                          <p:attrName>ppt_y</p:attrName>
                                        </p:attrNameLst>
                                      </p:cBhvr>
                                      <p:rCtr x="-27326" y="-26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0"/>
      <p:bldP spid="777" grpId="0" animBg="1"/>
      <p:bldP spid="140" grpId="0"/>
      <p:bldP spid="14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775;p36">
            <a:extLst>
              <a:ext uri="{FF2B5EF4-FFF2-40B4-BE49-F238E27FC236}">
                <a16:creationId xmlns:a16="http://schemas.microsoft.com/office/drawing/2014/main" id="{10D68F5D-9162-4A9D-AA18-1781AAD24EC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2 </a:t>
            </a:r>
          </a:p>
        </p:txBody>
      </p:sp>
    </p:spTree>
    <p:extLst>
      <p:ext uri="{BB962C8B-B14F-4D97-AF65-F5344CB8AC3E}">
        <p14:creationId xmlns:p14="http://schemas.microsoft.com/office/powerpoint/2010/main" val="2049146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534756906"/>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637086" y="1875282"/>
            <a:ext cx="3626700" cy="901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t>CHẠY THỬ</a:t>
            </a:r>
          </a:p>
        </p:txBody>
      </p:sp>
    </p:spTree>
    <p:extLst>
      <p:ext uri="{BB962C8B-B14F-4D97-AF65-F5344CB8AC3E}">
        <p14:creationId xmlns:p14="http://schemas.microsoft.com/office/powerpoint/2010/main" val="2015014085"/>
      </p:ext>
    </p:extLst>
  </p:cSld>
  <p:clrMapOvr>
    <a:masterClrMapping/>
  </p:clrMapOvr>
  <p:transition spd="slow">
    <p:push/>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587341866"/>
      </p:ext>
    </p:extLst>
  </p:cSld>
  <p:clrMapOvr>
    <a:masterClrMapping/>
  </p:clrMapOvr>
  <p:transition spd="slow">
    <p:push dir="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277236" y="2079241"/>
            <a:ext cx="5633100" cy="1018800"/>
          </a:xfrm>
          <a:prstGeom prst="rect">
            <a:avLst/>
          </a:prstGeom>
        </p:spPr>
        <p:txBody>
          <a:bodyPr spcFirstLastPara="1" wrap="square" lIns="0" tIns="0" rIns="0" bIns="0" anchor="b" anchorCtr="0">
            <a:noAutofit/>
          </a:bodyPr>
          <a:lstStyle/>
          <a:p>
            <a:r>
              <a:rPr lang="en-US" sz="4800" b="1">
                <a:latin typeface="Oswald Regular" panose="020B0604020202020204" charset="0"/>
              </a:rPr>
              <a:t>ASYNCTASK </a:t>
            </a:r>
            <a:br>
              <a:rPr lang="en-US" sz="4800" b="1">
                <a:latin typeface="Oswald Regular" panose="020B0604020202020204" charset="0"/>
              </a:rPr>
            </a:br>
            <a:r>
              <a:rPr lang="en-US" sz="4800">
                <a:latin typeface="Oswald Regular" panose="020B0604020202020204" charset="0"/>
              </a:rPr>
              <a:t>TRONG ANDROID</a:t>
            </a:r>
            <a:endParaRPr lang="en-US" sz="4800">
              <a:solidFill>
                <a:srgbClr val="FFC39F"/>
              </a:solidFill>
              <a:latin typeface="Oswald Regular" panose="020B0604020202020204" charset="0"/>
            </a:endParaRPr>
          </a:p>
        </p:txBody>
      </p:sp>
      <p:sp>
        <p:nvSpPr>
          <p:cNvPr id="119" name="Google Shape;119;p28"/>
          <p:cNvSpPr txBox="1">
            <a:spLocks noGrp="1"/>
          </p:cNvSpPr>
          <p:nvPr>
            <p:ph type="subTitle" idx="1"/>
          </p:nvPr>
        </p:nvSpPr>
        <p:spPr>
          <a:xfrm>
            <a:off x="273346" y="3636581"/>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Sinh</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viện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a:t>
            </a:r>
            <a:r>
              <a:rPr lang="en-US" sz="1600" err="1">
                <a:latin typeface="Quicksand" pitchFamily="2" charset="0"/>
                <a:ea typeface="Advent Pro"/>
                <a:cs typeface="Advent Pro"/>
                <a:sym typeface="Advent Pro"/>
              </a:rPr>
              <a:t>ực</a:t>
            </a:r>
            <a:r>
              <a:rPr lang="en-US" sz="1600">
                <a:latin typeface="Quicksand" pitchFamily="2" charset="0"/>
                <a:ea typeface="Advent Pro"/>
                <a:cs typeface="Advent Pro"/>
                <a:sym typeface="Advent Pro"/>
              </a:rPr>
              <a:t> </a:t>
            </a:r>
            <a:r>
              <a:rPr lang="en-US" sz="1600" err="1">
                <a:latin typeface="Quicksand" pitchFamily="2" charset="0"/>
                <a:ea typeface="Advent Pro"/>
                <a:cs typeface="Advent Pro"/>
                <a:sym typeface="Advent Pro"/>
              </a:rPr>
              <a:t>hiện</a:t>
            </a:r>
            <a:r>
              <a:rPr lang="en-US" sz="1600">
                <a:latin typeface="Quicksand" pitchFamily="2" charset="0"/>
                <a:ea typeface="Advent Pro"/>
                <a:cs typeface="Advent Pro"/>
                <a:sym typeface="Advent Pro"/>
              </a:rPr>
              <a:t> : </a:t>
            </a: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Ngọc</a:t>
            </a:r>
            <a:r>
              <a:rPr lang="en-US" sz="1600">
                <a:solidFill>
                  <a:srgbClr val="FFC39F"/>
                </a:solidFill>
                <a:latin typeface="Quicksand" pitchFamily="2" charset="0"/>
                <a:ea typeface="Advent Pro"/>
                <a:cs typeface="Advent Pro"/>
                <a:sym typeface="Advent Pro"/>
              </a:rPr>
              <a:t> Kha</a:t>
            </a:r>
          </a:p>
          <a:p>
            <a:pPr marL="0" lvl="0" indent="0" algn="l" rtl="0">
              <a:spcBef>
                <a:spcPts val="0"/>
              </a:spcBef>
              <a:spcAft>
                <a:spcPts val="0"/>
              </a:spcAft>
              <a:buNone/>
            </a:pPr>
            <a:r>
              <a:rPr lang="en-US" sz="1600" err="1">
                <a:latin typeface="Quicksand" pitchFamily="2" charset="0"/>
                <a:ea typeface="Advent Pro"/>
                <a:cs typeface="Advent Pro"/>
                <a:sym typeface="Advent Pro"/>
              </a:rPr>
              <a:t>Nguyễn</a:t>
            </a:r>
            <a:r>
              <a:rPr lang="en-US" sz="1600">
                <a:latin typeface="Quicksand" pitchFamily="2" charset="0"/>
                <a:ea typeface="Advent Pro"/>
                <a:cs typeface="Advent Pro"/>
                <a:sym typeface="Advent Pro"/>
              </a:rPr>
              <a:t> S</a:t>
            </a:r>
            <a:r>
              <a:rPr lang="vi-VN" sz="1600">
                <a:latin typeface="Quicksand" pitchFamily="2" charset="0"/>
                <a:ea typeface="Advent Pro"/>
                <a:cs typeface="Advent Pro"/>
                <a:sym typeface="Advent Pro"/>
              </a:rPr>
              <a:t>ơ</a:t>
            </a:r>
            <a:r>
              <a:rPr lang="en-US" sz="1600">
                <a:latin typeface="Quicksand" pitchFamily="2" charset="0"/>
                <a:ea typeface="Advent Pro"/>
                <a:cs typeface="Advent Pro"/>
                <a:sym typeface="Advent Pro"/>
              </a:rPr>
              <a:t>n </a:t>
            </a:r>
            <a:r>
              <a:rPr lang="en-US" sz="1600" err="1">
                <a:latin typeface="Quicksand" pitchFamily="2" charset="0"/>
                <a:ea typeface="Advent Pro"/>
                <a:cs typeface="Advent Pro"/>
                <a:sym typeface="Advent Pro"/>
              </a:rPr>
              <a:t>Hải</a:t>
            </a:r>
            <a:endParaRPr lang="en-US" sz="1600">
              <a:latin typeface="Quicksand" pitchFamily="2" charset="0"/>
              <a:ea typeface="Advent Pro"/>
              <a:cs typeface="Advent Pro"/>
              <a:sym typeface="Advent Pro"/>
            </a:endParaRP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Thị</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Hoàng</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Oanh</a:t>
            </a:r>
            <a:endParaRPr sz="1600">
              <a:solidFill>
                <a:srgbClr val="FFC39F"/>
              </a:solidFill>
              <a:latin typeface="Quicksand" pitchFamily="2" charset="0"/>
              <a:ea typeface="Advent Pro"/>
              <a:cs typeface="Advent Pro"/>
              <a:sym typeface="Advent Pro"/>
            </a:endParaRPr>
          </a:p>
        </p:txBody>
      </p:sp>
      <p:grpSp>
        <p:nvGrpSpPr>
          <p:cNvPr id="120" name="Google Shape;120;p28"/>
          <p:cNvGrpSpPr/>
          <p:nvPr/>
        </p:nvGrpSpPr>
        <p:grpSpPr>
          <a:xfrm>
            <a:off x="5465379" y="75332"/>
            <a:ext cx="3541987" cy="3824005"/>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64D6A1A-EE34-41E1-B12B-6614CE17E4F5}"/>
              </a:ext>
            </a:extLst>
          </p:cNvPr>
          <p:cNvSpPr/>
          <p:nvPr/>
        </p:nvSpPr>
        <p:spPr>
          <a:xfrm>
            <a:off x="273346" y="233369"/>
            <a:ext cx="5552369" cy="830997"/>
          </a:xfrm>
          <a:prstGeom prst="rect">
            <a:avLst/>
          </a:prstGeom>
        </p:spPr>
        <p:txBody>
          <a:bodyPr wrap="square">
            <a:spAutoFit/>
          </a:bodyPr>
          <a:lstStyle/>
          <a:p>
            <a:r>
              <a:rPr lang="en-US" sz="2400" err="1">
                <a:solidFill>
                  <a:srgbClr val="FFC39F"/>
                </a:solidFill>
                <a:latin typeface="Quicksand" pitchFamily="2" charset="0"/>
                <a:cs typeface="Quire Sans" panose="020B0502040400020003" pitchFamily="34" charset="0"/>
              </a:rPr>
              <a:t>Báo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cáo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giữa</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kì</a:t>
            </a:r>
            <a:r>
              <a:rPr lang="en-US" sz="2400">
                <a:solidFill>
                  <a:srgbClr val="FFC39F"/>
                </a:solidFill>
                <a:latin typeface="Quicksand" pitchFamily="2" charset="0"/>
                <a:cs typeface="Quire Sans" panose="020B0502040400020003" pitchFamily="34" charset="0"/>
              </a:rPr>
              <a:t> </a:t>
            </a:r>
          </a:p>
          <a:p>
            <a:r>
              <a:rPr lang="en-US" sz="2400" err="1">
                <a:solidFill>
                  <a:srgbClr val="FFC39F"/>
                </a:solidFill>
                <a:latin typeface="Quicksand" pitchFamily="2" charset="0"/>
                <a:cs typeface="Quire Sans" panose="020B0502040400020003" pitchFamily="34" charset="0"/>
              </a:rPr>
              <a:t>Môn</a:t>
            </a:r>
            <a:r>
              <a:rPr lang="en-US" sz="2400">
                <a:solidFill>
                  <a:srgbClr val="FFC39F"/>
                </a:solidFill>
                <a:latin typeface="Quicksand" pitchFamily="2" charset="0"/>
                <a:cs typeface="Quire Sans" panose="020B0502040400020003" pitchFamily="34" charset="0"/>
              </a:rPr>
              <a:t> : </a:t>
            </a:r>
            <a:r>
              <a:rPr lang="en-US" sz="2400" err="1">
                <a:solidFill>
                  <a:srgbClr val="FFC39F"/>
                </a:solidFill>
                <a:latin typeface="Quicksand" pitchFamily="2" charset="0"/>
                <a:cs typeface="Quire Sans" panose="020B0502040400020003" pitchFamily="34" charset="0"/>
              </a:rPr>
              <a:t>Lập</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trình</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thiết</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bị</a:t>
            </a:r>
            <a:r>
              <a:rPr lang="en-US" sz="2400">
                <a:solidFill>
                  <a:srgbClr val="FFC39F"/>
                </a:solidFill>
                <a:latin typeface="Quicksand" pitchFamily="2" charset="0"/>
                <a:cs typeface="Quire Sans" panose="020B0502040400020003" pitchFamily="34" charset="0"/>
              </a:rPr>
              <a:t> di </a:t>
            </a:r>
            <a:r>
              <a:rPr lang="en-US" sz="2400" err="1">
                <a:solidFill>
                  <a:srgbClr val="FFC39F"/>
                </a:solidFill>
                <a:latin typeface="Quicksand" pitchFamily="2" charset="0"/>
                <a:cs typeface="Quire Sans" panose="020B0502040400020003" pitchFamily="34" charset="0"/>
              </a:rPr>
              <a:t>động</a:t>
            </a:r>
            <a:endParaRPr lang="en-US" sz="2400">
              <a:latin typeface="Quicksand" pitchFamily="2" charset="0"/>
              <a:cs typeface="Quire Sans" panose="020B0502040400020003" pitchFamily="34" charset="0"/>
            </a:endParaRPr>
          </a:p>
        </p:txBody>
      </p:sp>
      <p:sp>
        <p:nvSpPr>
          <p:cNvPr id="306" name="Google Shape;119;p28">
            <a:extLst>
              <a:ext uri="{FF2B5EF4-FFF2-40B4-BE49-F238E27FC236}">
                <a16:creationId xmlns:a16="http://schemas.microsoft.com/office/drawing/2014/main" id="{A1AEFE59-876B-4E14-B983-56A0DDFA7FAD}"/>
              </a:ext>
            </a:extLst>
          </p:cNvPr>
          <p:cNvSpPr txBox="1">
            <a:spLocks/>
          </p:cNvSpPr>
          <p:nvPr/>
        </p:nvSpPr>
        <p:spPr>
          <a:xfrm>
            <a:off x="5669487" y="4021437"/>
            <a:ext cx="2516890" cy="784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1pPr>
            <a:lvl2pPr marL="914400" marR="0" lvl="1"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2pPr>
            <a:lvl3pPr marL="1371600" marR="0" lvl="2"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3pPr>
            <a:lvl4pPr marL="1828800" marR="0" lvl="3"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4pPr>
            <a:lvl5pPr marL="2286000" marR="0" lvl="4"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5pPr>
            <a:lvl6pPr marL="2743200" marR="0" lvl="5"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6pPr>
            <a:lvl7pPr marL="3200400" marR="0" lvl="6"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7pPr>
            <a:lvl8pPr marL="3657600" marR="0" lvl="7"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8pPr>
            <a:lvl9pPr marL="4114800" marR="0" lvl="8"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9pPr>
          </a:lstStyle>
          <a:p>
            <a:pPr marL="0" indent="0" algn="r"/>
            <a:r>
              <a:rPr lang="en-US" sz="1600">
                <a:latin typeface="Quicksand" pitchFamily="2" charset="0"/>
                <a:ea typeface="Advent Pro"/>
                <a:cs typeface="Advent Pro"/>
                <a:sym typeface="Advent Pro"/>
              </a:rPr>
              <a:t>Giảng Viên 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ớng dẫn :</a:t>
            </a:r>
          </a:p>
          <a:p>
            <a:pPr marL="0" indent="0" algn="r"/>
            <a:r>
              <a:rPr lang="en-US" sz="1600">
                <a:latin typeface="Quicksand" pitchFamily="2" charset="0"/>
                <a:ea typeface="Advent Pro"/>
                <a:cs typeface="Advent Pro"/>
                <a:sym typeface="Advent Pro"/>
              </a:rPr>
              <a:t>Thầy Lê Huỳnh Ph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ớc</a:t>
            </a:r>
            <a:endParaRPr lang="vi-VN" sz="1600">
              <a:latin typeface="Quicksand" pitchFamily="2" charset="0"/>
              <a:ea typeface="Advent Pro"/>
              <a:cs typeface="Advent Pro"/>
              <a:sym typeface="Advent Pro"/>
            </a:endParaRPr>
          </a:p>
        </p:txBody>
      </p:sp>
    </p:spTree>
  </p:cSld>
  <p:clrMapOvr>
    <a:masterClrMapping/>
  </p:clrMapOvr>
  <p:transition>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62537658"/>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044734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83325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2637600" y="3425500"/>
            <a:ext cx="26631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t>SECTION TITLE</a:t>
            </a:r>
            <a:endParaRPr/>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t>And this is the subtitle that makes it comprehensible</a:t>
            </a:r>
            <a:endParaRPr/>
          </a:p>
        </p:txBody>
      </p:sp>
      <p:sp>
        <p:nvSpPr>
          <p:cNvPr id="1216" name="Google Shape;1216;p39"/>
          <p:cNvSpPr txBox="1">
            <a:spLocks noGrp="1"/>
          </p:cNvSpPr>
          <p:nvPr>
            <p:ph type="title" idx="2"/>
          </p:nvPr>
        </p:nvSpPr>
        <p:spPr>
          <a:xfrm flipH="1">
            <a:off x="5497350" y="2997417"/>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.02</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Mercury is the closest planet to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Despite being red, Mars is a cold place, not hot</a:t>
            </a:r>
            <a:endParaRPr sz="100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IF YOU WANT TO MODIFY THIS GRAPH, CLICK ON IT, FOLLOW THE LINK, CHANGE THE DATA AND REPLACE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4515100" cy="2200700"/>
        </p:xfrm>
        <a:graphic>
          <a:graphicData uri="http://schemas.openxmlformats.org/drawingml/2006/table">
            <a:tbl>
              <a:tblPr firstRow="1" bandRow="1">
                <a:noFill/>
                <a:tableStyleId>{AF8831A6-46C5-44C9-B906-BEDAD052E405}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97"/>
        <p:cNvGrpSpPr/>
        <p:nvPr/>
      </p:nvGrpSpPr>
      <p:grpSpPr>
        <a:xfrm>
          <a:off x="0" y="0"/>
          <a:ext cx="0" cy="0"/>
          <a:chOff x="0" y="0"/>
          <a:chExt cx="0" cy="0"/>
        </a:xfrm>
      </p:grpSpPr>
      <p:grpSp>
        <p:nvGrpSpPr>
          <p:cNvPr id="500" name="Google Shape;500;p33"/>
          <p:cNvGrpSpPr/>
          <p:nvPr/>
        </p:nvGrpSpPr>
        <p:grpSpPr>
          <a:xfrm flipH="1">
            <a:off x="130703" y="1082661"/>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499;p33">
            <a:extLst>
              <a:ext uri="{FF2B5EF4-FFF2-40B4-BE49-F238E27FC236}">
                <a16:creationId xmlns:a16="http://schemas.microsoft.com/office/drawing/2014/main" id="{10B2A71E-AA3A-4EA6-8F97-1C344AAC782A}"/>
              </a:ext>
            </a:extLst>
          </p:cNvPr>
          <p:cNvSpPr txBox="1">
            <a:spLocks/>
          </p:cNvSpPr>
          <p:nvPr/>
        </p:nvSpPr>
        <p:spPr>
          <a:xfrm>
            <a:off x="5892591" y="1969760"/>
            <a:ext cx="2175809"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GIỚI THIỆU</a:t>
            </a:r>
          </a:p>
        </p:txBody>
      </p:sp>
      <p:sp>
        <p:nvSpPr>
          <p:cNvPr id="354" name="Google Shape;1888;p54">
            <a:extLst>
              <a:ext uri="{FF2B5EF4-FFF2-40B4-BE49-F238E27FC236}">
                <a16:creationId xmlns:a16="http://schemas.microsoft.com/office/drawing/2014/main" id="{03E14860-50B5-40B6-B4AD-AFA520D1A03A}"/>
              </a:ext>
            </a:extLst>
          </p:cNvPr>
          <p:cNvSpPr/>
          <p:nvPr/>
        </p:nvSpPr>
        <p:spPr>
          <a:xfrm>
            <a:off x="6944810" y="95091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55" name="Google Shape;8508;p67">
            <a:extLst>
              <a:ext uri="{FF2B5EF4-FFF2-40B4-BE49-F238E27FC236}">
                <a16:creationId xmlns:a16="http://schemas.microsoft.com/office/drawing/2014/main" id="{D8CB123D-EEDE-47DC-B991-3EE7D944BB38}"/>
              </a:ext>
            </a:extLst>
          </p:cNvPr>
          <p:cNvGrpSpPr/>
          <p:nvPr/>
        </p:nvGrpSpPr>
        <p:grpSpPr>
          <a:xfrm>
            <a:off x="4283510" y="1447444"/>
            <a:ext cx="1184390" cy="1408006"/>
            <a:chOff x="-49027775" y="3550975"/>
            <a:chExt cx="300100" cy="301700"/>
          </a:xfrm>
          <a:solidFill>
            <a:srgbClr val="FFC39F"/>
          </a:solidFill>
        </p:grpSpPr>
        <p:sp>
          <p:nvSpPr>
            <p:cNvPr id="356" name="Google Shape;8509;p67">
              <a:extLst>
                <a:ext uri="{FF2B5EF4-FFF2-40B4-BE49-F238E27FC236}">
                  <a16:creationId xmlns:a16="http://schemas.microsoft.com/office/drawing/2014/main" id="{A0610094-9EA3-466B-85E5-48E08D70624F}"/>
                </a:ext>
              </a:extLst>
            </p:cNvPr>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8510;p67">
              <a:extLst>
                <a:ext uri="{FF2B5EF4-FFF2-40B4-BE49-F238E27FC236}">
                  <a16:creationId xmlns:a16="http://schemas.microsoft.com/office/drawing/2014/main" id="{367009AD-0757-4EF4-B0BE-6CB61473DE11}"/>
                </a:ext>
              </a:extLst>
            </p:cNvPr>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8511;p67">
              <a:extLst>
                <a:ext uri="{FF2B5EF4-FFF2-40B4-BE49-F238E27FC236}">
                  <a16:creationId xmlns:a16="http://schemas.microsoft.com/office/drawing/2014/main" id="{ED990AF7-A6F1-45D7-ACD4-3B697AE8B6D8}"/>
                </a:ext>
              </a:extLst>
            </p:cNvPr>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8512;p67">
              <a:extLst>
                <a:ext uri="{FF2B5EF4-FFF2-40B4-BE49-F238E27FC236}">
                  <a16:creationId xmlns:a16="http://schemas.microsoft.com/office/drawing/2014/main" id="{FE30756B-42C0-4DCB-B1C1-42D3A85DB44E}"/>
                </a:ext>
              </a:extLst>
            </p:cNvPr>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8513;p67">
              <a:extLst>
                <a:ext uri="{FF2B5EF4-FFF2-40B4-BE49-F238E27FC236}">
                  <a16:creationId xmlns:a16="http://schemas.microsoft.com/office/drawing/2014/main" id="{9DA19C6F-3AB3-41A8-B740-04D5437AB5F1}"/>
                </a:ext>
              </a:extLst>
            </p:cNvPr>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8514;p67">
              <a:extLst>
                <a:ext uri="{FF2B5EF4-FFF2-40B4-BE49-F238E27FC236}">
                  <a16:creationId xmlns:a16="http://schemas.microsoft.com/office/drawing/2014/main" id="{67F644D5-FE33-4CC0-B601-DD2B91DC4EF0}"/>
                </a:ext>
              </a:extLst>
            </p:cNvPr>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8515;p67">
              <a:extLst>
                <a:ext uri="{FF2B5EF4-FFF2-40B4-BE49-F238E27FC236}">
                  <a16:creationId xmlns:a16="http://schemas.microsoft.com/office/drawing/2014/main" id="{58BB101E-A9E1-497C-BE8B-C112A949859A}"/>
                </a:ext>
              </a:extLst>
            </p:cNvPr>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8516;p67">
              <a:extLst>
                <a:ext uri="{FF2B5EF4-FFF2-40B4-BE49-F238E27FC236}">
                  <a16:creationId xmlns:a16="http://schemas.microsoft.com/office/drawing/2014/main" id="{AD3C634E-4D46-4C52-ADE9-7B3DF2325355}"/>
                </a:ext>
              </a:extLst>
            </p:cNvPr>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8517;p67">
              <a:extLst>
                <a:ext uri="{FF2B5EF4-FFF2-40B4-BE49-F238E27FC236}">
                  <a16:creationId xmlns:a16="http://schemas.microsoft.com/office/drawing/2014/main" id="{97856B9C-277F-4BFF-831E-E18E26F43C44}"/>
                </a:ext>
              </a:extLst>
            </p:cNvPr>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8518;p67">
              <a:extLst>
                <a:ext uri="{FF2B5EF4-FFF2-40B4-BE49-F238E27FC236}">
                  <a16:creationId xmlns:a16="http://schemas.microsoft.com/office/drawing/2014/main" id="{F1BB9DC2-4002-4EC5-B610-59D591EE35BB}"/>
                </a:ext>
              </a:extLst>
            </p:cNvPr>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8549;p67">
            <a:extLst>
              <a:ext uri="{FF2B5EF4-FFF2-40B4-BE49-F238E27FC236}">
                <a16:creationId xmlns:a16="http://schemas.microsoft.com/office/drawing/2014/main" id="{08A67AAC-7B3C-4398-A8AE-851F3C3FB0AB}"/>
              </a:ext>
            </a:extLst>
          </p:cNvPr>
          <p:cNvGrpSpPr/>
          <p:nvPr/>
        </p:nvGrpSpPr>
        <p:grpSpPr>
          <a:xfrm>
            <a:off x="4322696" y="1444248"/>
            <a:ext cx="1041422" cy="1396804"/>
            <a:chOff x="-45286550" y="3569900"/>
            <a:chExt cx="263875" cy="299300"/>
          </a:xfrm>
          <a:solidFill>
            <a:srgbClr val="FFC39F"/>
          </a:solidFill>
        </p:grpSpPr>
        <p:sp>
          <p:nvSpPr>
            <p:cNvPr id="367" name="Google Shape;8550;p67">
              <a:extLst>
                <a:ext uri="{FF2B5EF4-FFF2-40B4-BE49-F238E27FC236}">
                  <a16:creationId xmlns:a16="http://schemas.microsoft.com/office/drawing/2014/main" id="{3A030B7E-3FAC-4047-83E6-04357A14B2B7}"/>
                </a:ext>
              </a:extLst>
            </p:cNvPr>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8551;p67">
              <a:extLst>
                <a:ext uri="{FF2B5EF4-FFF2-40B4-BE49-F238E27FC236}">
                  <a16:creationId xmlns:a16="http://schemas.microsoft.com/office/drawing/2014/main" id="{8074454F-0781-45DD-96E2-E2DCCA9DBFE6}"/>
                </a:ext>
              </a:extLst>
            </p:cNvPr>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8552;p67">
              <a:extLst>
                <a:ext uri="{FF2B5EF4-FFF2-40B4-BE49-F238E27FC236}">
                  <a16:creationId xmlns:a16="http://schemas.microsoft.com/office/drawing/2014/main" id="{2214FE8F-B4A5-4DBA-B468-9571D868292D}"/>
                </a:ext>
              </a:extLst>
            </p:cNvPr>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8553;p67">
              <a:extLst>
                <a:ext uri="{FF2B5EF4-FFF2-40B4-BE49-F238E27FC236}">
                  <a16:creationId xmlns:a16="http://schemas.microsoft.com/office/drawing/2014/main" id="{9F67B55C-56F6-47CD-8BF6-6BD3C01FED99}"/>
                </a:ext>
              </a:extLst>
            </p:cNvPr>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8554;p67">
              <a:extLst>
                <a:ext uri="{FF2B5EF4-FFF2-40B4-BE49-F238E27FC236}">
                  <a16:creationId xmlns:a16="http://schemas.microsoft.com/office/drawing/2014/main" id="{9B0C8DD6-EC16-41BE-89C8-3D77A799E5F0}"/>
                </a:ext>
              </a:extLst>
            </p:cNvPr>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8555;p67">
              <a:extLst>
                <a:ext uri="{FF2B5EF4-FFF2-40B4-BE49-F238E27FC236}">
                  <a16:creationId xmlns:a16="http://schemas.microsoft.com/office/drawing/2014/main" id="{C8526034-E695-4525-97F3-4F17E3F82B5B}"/>
                </a:ext>
              </a:extLst>
            </p:cNvPr>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8181;p67">
            <a:extLst>
              <a:ext uri="{FF2B5EF4-FFF2-40B4-BE49-F238E27FC236}">
                <a16:creationId xmlns:a16="http://schemas.microsoft.com/office/drawing/2014/main" id="{DDDEDDEF-E3D7-4E75-8550-3F10CE4ECE26}"/>
              </a:ext>
            </a:extLst>
          </p:cNvPr>
          <p:cNvGrpSpPr/>
          <p:nvPr/>
        </p:nvGrpSpPr>
        <p:grpSpPr>
          <a:xfrm>
            <a:off x="4282227" y="1566665"/>
            <a:ext cx="1184486" cy="1231480"/>
            <a:chOff x="-45664625" y="2352225"/>
            <a:chExt cx="300125" cy="263875"/>
          </a:xfrm>
          <a:solidFill>
            <a:srgbClr val="FFC39F"/>
          </a:solidFill>
        </p:grpSpPr>
        <p:sp>
          <p:nvSpPr>
            <p:cNvPr id="374" name="Google Shape;8182;p67">
              <a:extLst>
                <a:ext uri="{FF2B5EF4-FFF2-40B4-BE49-F238E27FC236}">
                  <a16:creationId xmlns:a16="http://schemas.microsoft.com/office/drawing/2014/main" id="{9FB43C58-8969-42C4-AD5E-4575F8B796D7}"/>
                </a:ext>
              </a:extLst>
            </p:cNvPr>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8183;p67">
              <a:extLst>
                <a:ext uri="{FF2B5EF4-FFF2-40B4-BE49-F238E27FC236}">
                  <a16:creationId xmlns:a16="http://schemas.microsoft.com/office/drawing/2014/main" id="{608424C7-E04A-4DE6-8B59-3B43D551F7D7}"/>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8184;p67">
              <a:extLst>
                <a:ext uri="{FF2B5EF4-FFF2-40B4-BE49-F238E27FC236}">
                  <a16:creationId xmlns:a16="http://schemas.microsoft.com/office/drawing/2014/main" id="{5100A7BF-2352-4493-841A-BBF3D462948A}"/>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8185;p67">
              <a:extLst>
                <a:ext uri="{FF2B5EF4-FFF2-40B4-BE49-F238E27FC236}">
                  <a16:creationId xmlns:a16="http://schemas.microsoft.com/office/drawing/2014/main" id="{A9D71A98-144E-4AE0-8BA4-A540EC778708}"/>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8186;p67">
              <a:extLst>
                <a:ext uri="{FF2B5EF4-FFF2-40B4-BE49-F238E27FC236}">
                  <a16:creationId xmlns:a16="http://schemas.microsoft.com/office/drawing/2014/main" id="{3EF90C21-BE00-44C9-8ECA-3CE0AA60EACB}"/>
                </a:ext>
              </a:extLst>
            </p:cNvPr>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8187;p67">
              <a:extLst>
                <a:ext uri="{FF2B5EF4-FFF2-40B4-BE49-F238E27FC236}">
                  <a16:creationId xmlns:a16="http://schemas.microsoft.com/office/drawing/2014/main" id="{C0F78EF6-65F1-4A78-9ABE-BA2B5E4F33B3}"/>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8188;p67">
              <a:extLst>
                <a:ext uri="{FF2B5EF4-FFF2-40B4-BE49-F238E27FC236}">
                  <a16:creationId xmlns:a16="http://schemas.microsoft.com/office/drawing/2014/main" id="{34E537EB-3EDC-448D-81D0-572F0441DDA7}"/>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10701;p73">
            <a:extLst>
              <a:ext uri="{FF2B5EF4-FFF2-40B4-BE49-F238E27FC236}">
                <a16:creationId xmlns:a16="http://schemas.microsoft.com/office/drawing/2014/main" id="{70B77B63-D736-4F32-959C-5450F72F9CE3}"/>
              </a:ext>
            </a:extLst>
          </p:cNvPr>
          <p:cNvGrpSpPr/>
          <p:nvPr/>
        </p:nvGrpSpPr>
        <p:grpSpPr>
          <a:xfrm>
            <a:off x="4415840" y="1492274"/>
            <a:ext cx="1079926" cy="1283801"/>
            <a:chOff x="-3852025" y="2764950"/>
            <a:chExt cx="291450" cy="293000"/>
          </a:xfrm>
          <a:solidFill>
            <a:srgbClr val="FFC39F"/>
          </a:solidFill>
        </p:grpSpPr>
        <p:sp>
          <p:nvSpPr>
            <p:cNvPr id="382" name="Google Shape;10702;p73">
              <a:extLst>
                <a:ext uri="{FF2B5EF4-FFF2-40B4-BE49-F238E27FC236}">
                  <a16:creationId xmlns:a16="http://schemas.microsoft.com/office/drawing/2014/main" id="{F02DC6CC-778D-4044-B77F-C3A2D2ABE69D}"/>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0703;p73">
              <a:extLst>
                <a:ext uri="{FF2B5EF4-FFF2-40B4-BE49-F238E27FC236}">
                  <a16:creationId xmlns:a16="http://schemas.microsoft.com/office/drawing/2014/main" id="{66D06D32-2184-4ACE-9C8E-7673B7BD7F5B}"/>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4869;p62">
            <a:extLst>
              <a:ext uri="{FF2B5EF4-FFF2-40B4-BE49-F238E27FC236}">
                <a16:creationId xmlns:a16="http://schemas.microsoft.com/office/drawing/2014/main" id="{144F3773-560C-422F-A50F-916D62A506A4}"/>
              </a:ext>
            </a:extLst>
          </p:cNvPr>
          <p:cNvGrpSpPr/>
          <p:nvPr/>
        </p:nvGrpSpPr>
        <p:grpSpPr>
          <a:xfrm>
            <a:off x="7483473" y="2306976"/>
            <a:ext cx="557038" cy="562772"/>
            <a:chOff x="4906800" y="1507500"/>
            <a:chExt cx="70350" cy="71075"/>
          </a:xfrm>
          <a:solidFill>
            <a:srgbClr val="FFC39F"/>
          </a:solidFill>
        </p:grpSpPr>
        <p:sp>
          <p:nvSpPr>
            <p:cNvPr id="385" name="Google Shape;4870;p62">
              <a:extLst>
                <a:ext uri="{FF2B5EF4-FFF2-40B4-BE49-F238E27FC236}">
                  <a16:creationId xmlns:a16="http://schemas.microsoft.com/office/drawing/2014/main" id="{4A005359-2807-46CC-AC1C-03509C1DC9D4}"/>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871;p62">
              <a:extLst>
                <a:ext uri="{FF2B5EF4-FFF2-40B4-BE49-F238E27FC236}">
                  <a16:creationId xmlns:a16="http://schemas.microsoft.com/office/drawing/2014/main" id="{AEE550CA-69F4-4C82-A8CC-7B06F7002CA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872;p62">
              <a:extLst>
                <a:ext uri="{FF2B5EF4-FFF2-40B4-BE49-F238E27FC236}">
                  <a16:creationId xmlns:a16="http://schemas.microsoft.com/office/drawing/2014/main" id="{82A8E4CA-7BCD-4BC2-9418-3BA71BB4A838}"/>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873;p62">
              <a:extLst>
                <a:ext uri="{FF2B5EF4-FFF2-40B4-BE49-F238E27FC236}">
                  <a16:creationId xmlns:a16="http://schemas.microsoft.com/office/drawing/2014/main" id="{9D3EBAA6-FD6F-4B7A-953A-8CD5F9068236}"/>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874;p62">
              <a:extLst>
                <a:ext uri="{FF2B5EF4-FFF2-40B4-BE49-F238E27FC236}">
                  <a16:creationId xmlns:a16="http://schemas.microsoft.com/office/drawing/2014/main" id="{DE437FAB-27D1-4CF2-A4DD-9F6BF93B91E8}"/>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499;p33">
            <a:extLst>
              <a:ext uri="{FF2B5EF4-FFF2-40B4-BE49-F238E27FC236}">
                <a16:creationId xmlns:a16="http://schemas.microsoft.com/office/drawing/2014/main" id="{3C388839-3899-4006-BC6A-8ECC565DA84F}"/>
              </a:ext>
            </a:extLst>
          </p:cNvPr>
          <p:cNvSpPr txBox="1">
            <a:spLocks/>
          </p:cNvSpPr>
          <p:nvPr/>
        </p:nvSpPr>
        <p:spPr>
          <a:xfrm>
            <a:off x="4389534" y="2469305"/>
            <a:ext cx="91477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FIFO</a:t>
            </a:r>
          </a:p>
        </p:txBody>
      </p:sp>
      <p:sp>
        <p:nvSpPr>
          <p:cNvPr id="391" name="Google Shape;499;p33">
            <a:extLst>
              <a:ext uri="{FF2B5EF4-FFF2-40B4-BE49-F238E27FC236}">
                <a16:creationId xmlns:a16="http://schemas.microsoft.com/office/drawing/2014/main" id="{DD03F3AA-1048-4ABE-9C0D-EC88E20A9AAF}"/>
              </a:ext>
            </a:extLst>
          </p:cNvPr>
          <p:cNvSpPr txBox="1">
            <a:spLocks/>
          </p:cNvSpPr>
          <p:nvPr/>
        </p:nvSpPr>
        <p:spPr>
          <a:xfrm>
            <a:off x="3669875" y="1196899"/>
            <a:ext cx="249572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Main Thread</a:t>
            </a:r>
          </a:p>
        </p:txBody>
      </p:sp>
      <p:sp>
        <p:nvSpPr>
          <p:cNvPr id="392" name="Google Shape;499;p33">
            <a:extLst>
              <a:ext uri="{FF2B5EF4-FFF2-40B4-BE49-F238E27FC236}">
                <a16:creationId xmlns:a16="http://schemas.microsoft.com/office/drawing/2014/main" id="{1A7C2974-8314-460A-BCBE-65ADB824C45C}"/>
              </a:ext>
            </a:extLst>
          </p:cNvPr>
          <p:cNvSpPr txBox="1">
            <a:spLocks/>
          </p:cNvSpPr>
          <p:nvPr/>
        </p:nvSpPr>
        <p:spPr>
          <a:xfrm>
            <a:off x="3871066" y="2473721"/>
            <a:ext cx="279224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Background Operation</a:t>
            </a:r>
          </a:p>
        </p:txBody>
      </p:sp>
      <p:sp>
        <p:nvSpPr>
          <p:cNvPr id="393" name="Google Shape;499;p33">
            <a:extLst>
              <a:ext uri="{FF2B5EF4-FFF2-40B4-BE49-F238E27FC236}">
                <a16:creationId xmlns:a16="http://schemas.microsoft.com/office/drawing/2014/main" id="{B7A6442F-7F5E-43C6-9CAA-ADEB1FCF9325}"/>
              </a:ext>
            </a:extLst>
          </p:cNvPr>
          <p:cNvSpPr txBox="1">
            <a:spLocks/>
          </p:cNvSpPr>
          <p:nvPr/>
        </p:nvSpPr>
        <p:spPr>
          <a:xfrm>
            <a:off x="3273299" y="3121214"/>
            <a:ext cx="352914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3200"/>
              <a:t>Background Operation</a:t>
            </a:r>
          </a:p>
        </p:txBody>
      </p:sp>
      <p:sp>
        <p:nvSpPr>
          <p:cNvPr id="394" name="Google Shape;499;p33">
            <a:extLst>
              <a:ext uri="{FF2B5EF4-FFF2-40B4-BE49-F238E27FC236}">
                <a16:creationId xmlns:a16="http://schemas.microsoft.com/office/drawing/2014/main" id="{505FB0FA-D658-4544-8EF3-99F0E1ED74B6}"/>
              </a:ext>
            </a:extLst>
          </p:cNvPr>
          <p:cNvSpPr txBox="1">
            <a:spLocks/>
          </p:cNvSpPr>
          <p:nvPr/>
        </p:nvSpPr>
        <p:spPr>
          <a:xfrm>
            <a:off x="4252895" y="1269573"/>
            <a:ext cx="1457747" cy="84897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Google</a:t>
            </a:r>
          </a:p>
        </p:txBody>
      </p:sp>
      <p:sp>
        <p:nvSpPr>
          <p:cNvPr id="395" name="Google Shape;499;p33">
            <a:extLst>
              <a:ext uri="{FF2B5EF4-FFF2-40B4-BE49-F238E27FC236}">
                <a16:creationId xmlns:a16="http://schemas.microsoft.com/office/drawing/2014/main" id="{7CA23D89-70F0-49CF-B2A9-A1627B150FA7}"/>
              </a:ext>
            </a:extLst>
          </p:cNvPr>
          <p:cNvSpPr txBox="1">
            <a:spLocks/>
          </p:cNvSpPr>
          <p:nvPr/>
        </p:nvSpPr>
        <p:spPr>
          <a:xfrm>
            <a:off x="4258466" y="2889382"/>
            <a:ext cx="1431031" cy="439559"/>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2800"/>
              <a:t>AsyncTask</a:t>
            </a:r>
          </a:p>
        </p:txBody>
      </p:sp>
      <p:sp>
        <p:nvSpPr>
          <p:cNvPr id="6" name="Rectangle 5">
            <a:extLst>
              <a:ext uri="{FF2B5EF4-FFF2-40B4-BE49-F238E27FC236}">
                <a16:creationId xmlns:a16="http://schemas.microsoft.com/office/drawing/2014/main" id="{31F4B29D-A041-4676-BBAA-39094D96759E}"/>
              </a:ext>
            </a:extLst>
          </p:cNvPr>
          <p:cNvSpPr/>
          <p:nvPr/>
        </p:nvSpPr>
        <p:spPr>
          <a:xfrm>
            <a:off x="7347673" y="2029025"/>
            <a:ext cx="622974" cy="1323439"/>
          </a:xfrm>
          <a:prstGeom prst="rect">
            <a:avLst/>
          </a:prstGeom>
        </p:spPr>
        <p:txBody>
          <a:bodyPr wrap="square">
            <a:spAutoFit/>
          </a:bodyPr>
          <a:lstStyle/>
          <a:p>
            <a:r>
              <a:rPr lang="en-US" sz="8000">
                <a:solidFill>
                  <a:srgbClr val="FFC39F"/>
                </a:solidFill>
                <a:sym typeface="Wingdings" panose="05000000000000000000" pitchFamily="2" charset="2"/>
              </a:rPr>
              <a:t></a:t>
            </a:r>
            <a:endParaRPr lang="en-US" sz="8000">
              <a:solidFill>
                <a:srgbClr val="FFC39F"/>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1.94444E-6 -2.34568E-6 L 0.11632 -0.38086 " pathEditMode="relative" rAng="0" ptsTypes="AA">
                                      <p:cBhvr>
                                        <p:cTn id="6" dur="500" fill="hold"/>
                                        <p:tgtEl>
                                          <p:spTgt spid="351"/>
                                        </p:tgtEl>
                                        <p:attrNameLst>
                                          <p:attrName>ppt_x</p:attrName>
                                          <p:attrName>ppt_y</p:attrName>
                                        </p:attrNameLst>
                                      </p:cBhvr>
                                      <p:rCtr x="5816" y="-19043"/>
                                    </p:animMotion>
                                  </p:childTnLst>
                                </p:cTn>
                              </p:par>
                              <p:par>
                                <p:cTn id="7" presetID="10" presetClass="entr" presetSubtype="0" fill="hold" grpId="0" nodeType="withEffect">
                                  <p:stCondLst>
                                    <p:cond delay="0"/>
                                  </p:stCondLst>
                                  <p:childTnLst>
                                    <p:set>
                                      <p:cBhvr>
                                        <p:cTn id="8" dur="1" fill="hold">
                                          <p:stCondLst>
                                            <p:cond delay="0"/>
                                          </p:stCondLst>
                                        </p:cTn>
                                        <p:tgtEl>
                                          <p:spTgt spid="354"/>
                                        </p:tgtEl>
                                        <p:attrNameLst>
                                          <p:attrName>style.visibility</p:attrName>
                                        </p:attrNameLst>
                                      </p:cBhvr>
                                      <p:to>
                                        <p:strVal val="visible"/>
                                      </p:to>
                                    </p:set>
                                    <p:animEffect transition="in" filter="fade">
                                      <p:cBhvr>
                                        <p:cTn id="9" dur="500"/>
                                        <p:tgtEl>
                                          <p:spTgt spid="35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66"/>
                                        </p:tgtEl>
                                        <p:attrNameLst>
                                          <p:attrName>style.visibility</p:attrName>
                                        </p:attrNameLst>
                                      </p:cBhvr>
                                      <p:to>
                                        <p:strVal val="visible"/>
                                      </p:to>
                                    </p:set>
                                    <p:animEffect transition="in" filter="fade">
                                      <p:cBhvr>
                                        <p:cTn id="14" dur="500"/>
                                        <p:tgtEl>
                                          <p:spTgt spid="366"/>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nodeType="clickEffect">
                                  <p:stCondLst>
                                    <p:cond delay="0"/>
                                  </p:stCondLst>
                                  <p:childTnLst>
                                    <p:animScale>
                                      <p:cBhvr>
                                        <p:cTn id="18" dur="500" fill="hold"/>
                                        <p:tgtEl>
                                          <p:spTgt spid="366"/>
                                        </p:tgtEl>
                                      </p:cBhvr>
                                      <p:by x="50000" y="50000"/>
                                    </p:animScale>
                                  </p:childTnLst>
                                </p:cTn>
                              </p:par>
                              <p:par>
                                <p:cTn id="19" presetID="42" presetClass="path" presetSubtype="0" accel="50000" decel="50000" fill="hold" nodeType="withEffect">
                                  <p:stCondLst>
                                    <p:cond delay="0"/>
                                  </p:stCondLst>
                                  <p:childTnLst>
                                    <p:animMotion origin="layout" path="M 2.5E-6 3.33333E-6 L 0.27465 -0.06235 " pathEditMode="relative" rAng="0" ptsTypes="AA">
                                      <p:cBhvr>
                                        <p:cTn id="20" dur="500" fill="hold"/>
                                        <p:tgtEl>
                                          <p:spTgt spid="366"/>
                                        </p:tgtEl>
                                        <p:attrNameLst>
                                          <p:attrName>ppt_x</p:attrName>
                                          <p:attrName>ppt_y</p:attrName>
                                        </p:attrNameLst>
                                      </p:cBhvr>
                                      <p:rCtr x="13733" y="-3117"/>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73"/>
                                        </p:tgtEl>
                                        <p:attrNameLst>
                                          <p:attrName>style.visibility</p:attrName>
                                        </p:attrNameLst>
                                      </p:cBhvr>
                                      <p:to>
                                        <p:strVal val="visible"/>
                                      </p:to>
                                    </p:set>
                                    <p:animEffect transition="in" filter="fade">
                                      <p:cBhvr>
                                        <p:cTn id="25" dur="500"/>
                                        <p:tgtEl>
                                          <p:spTgt spid="373"/>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mph" presetSubtype="0" fill="hold" nodeType="clickEffect">
                                  <p:stCondLst>
                                    <p:cond delay="0"/>
                                  </p:stCondLst>
                                  <p:childTnLst>
                                    <p:animScale>
                                      <p:cBhvr>
                                        <p:cTn id="29" dur="500" fill="hold"/>
                                        <p:tgtEl>
                                          <p:spTgt spid="373"/>
                                        </p:tgtEl>
                                      </p:cBhvr>
                                      <p:by x="50000" y="50000"/>
                                    </p:animScale>
                                  </p:childTnLst>
                                </p:cTn>
                              </p:par>
                              <p:par>
                                <p:cTn id="30" presetID="42" presetClass="path" presetSubtype="0" accel="50000" decel="50000" fill="hold" nodeType="withEffect">
                                  <p:stCondLst>
                                    <p:cond delay="0"/>
                                  </p:stCondLst>
                                  <p:childTnLst>
                                    <p:animMotion origin="layout" path="M 3.88889E-6 -2.71605E-6 L 0.3493 -0.06882 " pathEditMode="relative" rAng="0" ptsTypes="AA">
                                      <p:cBhvr>
                                        <p:cTn id="31" dur="500" fill="hold"/>
                                        <p:tgtEl>
                                          <p:spTgt spid="373"/>
                                        </p:tgtEl>
                                        <p:attrNameLst>
                                          <p:attrName>ppt_x</p:attrName>
                                          <p:attrName>ppt_y</p:attrName>
                                        </p:attrNameLst>
                                      </p:cBhvr>
                                      <p:rCtr x="17465" y="-3457"/>
                                    </p:animMotion>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5"/>
                                        </p:tgtEl>
                                        <p:attrNameLst>
                                          <p:attrName>style.visibility</p:attrName>
                                        </p:attrNameLst>
                                      </p:cBhvr>
                                      <p:to>
                                        <p:strVal val="visible"/>
                                      </p:to>
                                    </p:set>
                                    <p:animEffect transition="in" filter="fade">
                                      <p:cBhvr>
                                        <p:cTn id="36" dur="500"/>
                                        <p:tgtEl>
                                          <p:spTgt spid="355"/>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mph" presetSubtype="0" fill="hold" nodeType="clickEffect">
                                  <p:stCondLst>
                                    <p:cond delay="0"/>
                                  </p:stCondLst>
                                  <p:childTnLst>
                                    <p:animScale>
                                      <p:cBhvr>
                                        <p:cTn id="40" dur="500" fill="hold"/>
                                        <p:tgtEl>
                                          <p:spTgt spid="355"/>
                                        </p:tgtEl>
                                      </p:cBhvr>
                                      <p:by x="50000" y="50000"/>
                                    </p:animScale>
                                  </p:childTnLst>
                                </p:cTn>
                              </p:par>
                              <p:par>
                                <p:cTn id="41" presetID="42" presetClass="path" presetSubtype="0" accel="50000" decel="50000" fill="hold" nodeType="withEffect">
                                  <p:stCondLst>
                                    <p:cond delay="0"/>
                                  </p:stCondLst>
                                  <p:childTnLst>
                                    <p:animMotion origin="layout" path="M 2.77778E-7 1.23457E-7 L 0.27535 0.16605 " pathEditMode="relative" rAng="0" ptsTypes="AA">
                                      <p:cBhvr>
                                        <p:cTn id="42" dur="500" fill="hold"/>
                                        <p:tgtEl>
                                          <p:spTgt spid="355"/>
                                        </p:tgtEl>
                                        <p:attrNameLst>
                                          <p:attrName>ppt_x</p:attrName>
                                          <p:attrName>ppt_y</p:attrName>
                                        </p:attrNameLst>
                                      </p:cBhvr>
                                      <p:rCtr x="13767" y="8302"/>
                                    </p:animMotion>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81"/>
                                        </p:tgtEl>
                                        <p:attrNameLst>
                                          <p:attrName>style.visibility</p:attrName>
                                        </p:attrNameLst>
                                      </p:cBhvr>
                                      <p:to>
                                        <p:strVal val="visible"/>
                                      </p:to>
                                    </p:set>
                                    <p:animEffect transition="in" filter="fade">
                                      <p:cBhvr>
                                        <p:cTn id="47" dur="500"/>
                                        <p:tgtEl>
                                          <p:spTgt spid="381"/>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mph" presetSubtype="0" fill="hold" nodeType="clickEffect">
                                  <p:stCondLst>
                                    <p:cond delay="0"/>
                                  </p:stCondLst>
                                  <p:childTnLst>
                                    <p:animScale>
                                      <p:cBhvr>
                                        <p:cTn id="51" dur="500" fill="hold"/>
                                        <p:tgtEl>
                                          <p:spTgt spid="381"/>
                                        </p:tgtEl>
                                      </p:cBhvr>
                                      <p:by x="50000" y="50000"/>
                                    </p:animScale>
                                  </p:childTnLst>
                                </p:cTn>
                              </p:par>
                              <p:par>
                                <p:cTn id="52" presetID="42" presetClass="path" presetSubtype="0" accel="50000" decel="50000" fill="hold" nodeType="withEffect">
                                  <p:stCondLst>
                                    <p:cond delay="0"/>
                                  </p:stCondLst>
                                  <p:childTnLst>
                                    <p:animMotion origin="layout" path="M -0.00017 -0.00246 L 0.34809 0.16945 " pathEditMode="relative" rAng="0" ptsTypes="AA">
                                      <p:cBhvr>
                                        <p:cTn id="53" dur="500" fill="hold"/>
                                        <p:tgtEl>
                                          <p:spTgt spid="381"/>
                                        </p:tgtEl>
                                        <p:attrNameLst>
                                          <p:attrName>ppt_x</p:attrName>
                                          <p:attrName>ppt_y</p:attrName>
                                        </p:attrNameLst>
                                      </p:cBhvr>
                                      <p:rCtr x="17413" y="8580"/>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92"/>
                                        </p:tgtEl>
                                        <p:attrNameLst>
                                          <p:attrName>style.visibility</p:attrName>
                                        </p:attrNameLst>
                                      </p:cBhvr>
                                      <p:to>
                                        <p:strVal val="visible"/>
                                      </p:to>
                                    </p:set>
                                    <p:animEffect transition="in" filter="fade">
                                      <p:cBhvr>
                                        <p:cTn id="58" dur="500"/>
                                        <p:tgtEl>
                                          <p:spTgt spid="39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grpId="1" nodeType="clickEffect">
                                  <p:stCondLst>
                                    <p:cond delay="0"/>
                                  </p:stCondLst>
                                  <p:childTnLst>
                                    <p:animEffect transition="out" filter="fade">
                                      <p:cBhvr>
                                        <p:cTn id="62" dur="500"/>
                                        <p:tgtEl>
                                          <p:spTgt spid="392"/>
                                        </p:tgtEl>
                                      </p:cBhvr>
                                    </p:animEffect>
                                    <p:set>
                                      <p:cBhvr>
                                        <p:cTn id="63" dur="1" fill="hold">
                                          <p:stCondLst>
                                            <p:cond delay="499"/>
                                          </p:stCondLst>
                                        </p:cTn>
                                        <p:tgtEl>
                                          <p:spTgt spid="392"/>
                                        </p:tgtEl>
                                        <p:attrNameLst>
                                          <p:attrName>style.visibility</p:attrName>
                                        </p:attrNameLst>
                                      </p:cBhvr>
                                      <p:to>
                                        <p:strVal val="hidden"/>
                                      </p:to>
                                    </p:set>
                                  </p:childTnLst>
                                </p:cTn>
                              </p:par>
                              <p:par>
                                <p:cTn id="64" presetID="10" presetClass="entr" presetSubtype="0" fill="hold" grpId="0" nodeType="withEffect">
                                  <p:stCondLst>
                                    <p:cond delay="0"/>
                                  </p:stCondLst>
                                  <p:childTnLst>
                                    <p:set>
                                      <p:cBhvr>
                                        <p:cTn id="65" dur="1" fill="hold">
                                          <p:stCondLst>
                                            <p:cond delay="0"/>
                                          </p:stCondLst>
                                        </p:cTn>
                                        <p:tgtEl>
                                          <p:spTgt spid="391"/>
                                        </p:tgtEl>
                                        <p:attrNameLst>
                                          <p:attrName>style.visibility</p:attrName>
                                        </p:attrNameLst>
                                      </p:cBhvr>
                                      <p:to>
                                        <p:strVal val="visible"/>
                                      </p:to>
                                    </p:set>
                                    <p:animEffect transition="in" filter="fade">
                                      <p:cBhvr>
                                        <p:cTn id="66" dur="500"/>
                                        <p:tgtEl>
                                          <p:spTgt spid="39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90"/>
                                        </p:tgtEl>
                                        <p:attrNameLst>
                                          <p:attrName>style.visibility</p:attrName>
                                        </p:attrNameLst>
                                      </p:cBhvr>
                                      <p:to>
                                        <p:strVal val="visible"/>
                                      </p:to>
                                    </p:set>
                                    <p:animEffect transition="in" filter="fade">
                                      <p:cBhvr>
                                        <p:cTn id="71" dur="500"/>
                                        <p:tgtEl>
                                          <p:spTgt spid="390"/>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3"/>
                                        </p:tgtEl>
                                        <p:attrNameLst>
                                          <p:attrName>style.visibility</p:attrName>
                                        </p:attrNameLst>
                                      </p:cBhvr>
                                      <p:to>
                                        <p:strVal val="visible"/>
                                      </p:to>
                                    </p:set>
                                    <p:animEffect transition="in" filter="fade">
                                      <p:cBhvr>
                                        <p:cTn id="74" dur="500"/>
                                        <p:tgtEl>
                                          <p:spTgt spid="39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384"/>
                                        </p:tgtEl>
                                        <p:attrNameLst>
                                          <p:attrName>style.visibility</p:attrName>
                                        </p:attrNameLst>
                                      </p:cBhvr>
                                      <p:to>
                                        <p:strVal val="visible"/>
                                      </p:to>
                                    </p:set>
                                    <p:animEffect transition="in" filter="fade">
                                      <p:cBhvr>
                                        <p:cTn id="79" dur="500"/>
                                        <p:tgtEl>
                                          <p:spTgt spid="384"/>
                                        </p:tgtEl>
                                      </p:cBhvr>
                                    </p:animEffect>
                                  </p:childTnLst>
                                </p:cTn>
                              </p:par>
                              <p:par>
                                <p:cTn id="80" presetID="8" presetClass="emph" presetSubtype="0" repeatCount="indefinite" fill="hold" nodeType="withEffect">
                                  <p:stCondLst>
                                    <p:cond delay="0"/>
                                  </p:stCondLst>
                                  <p:childTnLst>
                                    <p:animRot by="21600000">
                                      <p:cBhvr>
                                        <p:cTn id="81" dur="2000" fill="hold"/>
                                        <p:tgtEl>
                                          <p:spTgt spid="384"/>
                                        </p:tgtEl>
                                        <p:attrNameLst>
                                          <p:attrName>r</p:attrName>
                                        </p:attrNameLst>
                                      </p:cBhvr>
                                    </p:animRot>
                                  </p:childTnLst>
                                </p:cTn>
                              </p:par>
                              <p:par>
                                <p:cTn id="82" presetID="9" presetClass="emph" presetSubtype="0" nodeType="withEffect">
                                  <p:stCondLst>
                                    <p:cond delay="0"/>
                                  </p:stCondLst>
                                  <p:childTnLst>
                                    <p:set>
                                      <p:cBhvr>
                                        <p:cTn id="83" dur="indefinite"/>
                                        <p:tgtEl>
                                          <p:spTgt spid="366"/>
                                        </p:tgtEl>
                                        <p:attrNameLst>
                                          <p:attrName>style.opacity</p:attrName>
                                        </p:attrNameLst>
                                      </p:cBhvr>
                                      <p:to>
                                        <p:strVal val="0.5"/>
                                      </p:to>
                                    </p:set>
                                    <p:animEffect filter="image" prLst="opacity: 0.5">
                                      <p:cBhvr rctx="IE">
                                        <p:cTn id="84" dur="indefinite"/>
                                        <p:tgtEl>
                                          <p:spTgt spid="366"/>
                                        </p:tgtEl>
                                      </p:cBhvr>
                                    </p:animEffect>
                                  </p:childTnLst>
                                </p:cTn>
                              </p:par>
                              <p:par>
                                <p:cTn id="85" presetID="9" presetClass="emph" presetSubtype="0" nodeType="withEffect">
                                  <p:stCondLst>
                                    <p:cond delay="0"/>
                                  </p:stCondLst>
                                  <p:childTnLst>
                                    <p:set>
                                      <p:cBhvr>
                                        <p:cTn id="86" dur="indefinite"/>
                                        <p:tgtEl>
                                          <p:spTgt spid="373"/>
                                        </p:tgtEl>
                                        <p:attrNameLst>
                                          <p:attrName>style.opacity</p:attrName>
                                        </p:attrNameLst>
                                      </p:cBhvr>
                                      <p:to>
                                        <p:strVal val="0.5"/>
                                      </p:to>
                                    </p:set>
                                    <p:animEffect filter="image" prLst="opacity: 0.5">
                                      <p:cBhvr rctx="IE">
                                        <p:cTn id="87" dur="indefinite"/>
                                        <p:tgtEl>
                                          <p:spTgt spid="373"/>
                                        </p:tgtEl>
                                      </p:cBhvr>
                                    </p:animEffect>
                                  </p:childTnLst>
                                </p:cTn>
                              </p:par>
                              <p:par>
                                <p:cTn id="88" presetID="9" presetClass="emph" presetSubtype="0" nodeType="withEffect">
                                  <p:stCondLst>
                                    <p:cond delay="0"/>
                                  </p:stCondLst>
                                  <p:childTnLst>
                                    <p:set>
                                      <p:cBhvr>
                                        <p:cTn id="89" dur="indefinite"/>
                                        <p:tgtEl>
                                          <p:spTgt spid="355"/>
                                        </p:tgtEl>
                                        <p:attrNameLst>
                                          <p:attrName>style.opacity</p:attrName>
                                        </p:attrNameLst>
                                      </p:cBhvr>
                                      <p:to>
                                        <p:strVal val="0.5"/>
                                      </p:to>
                                    </p:set>
                                    <p:animEffect filter="image" prLst="opacity: 0.5">
                                      <p:cBhvr rctx="IE">
                                        <p:cTn id="90" dur="indefinite"/>
                                        <p:tgtEl>
                                          <p:spTgt spid="355"/>
                                        </p:tgtEl>
                                      </p:cBhvr>
                                    </p:animEffect>
                                  </p:childTnLst>
                                </p:cTn>
                              </p:par>
                              <p:par>
                                <p:cTn id="91" presetID="9" presetClass="emph" presetSubtype="0" nodeType="withEffect">
                                  <p:stCondLst>
                                    <p:cond delay="0"/>
                                  </p:stCondLst>
                                  <p:childTnLst>
                                    <p:set>
                                      <p:cBhvr>
                                        <p:cTn id="92" dur="indefinite"/>
                                        <p:tgtEl>
                                          <p:spTgt spid="381"/>
                                        </p:tgtEl>
                                        <p:attrNameLst>
                                          <p:attrName>style.opacity</p:attrName>
                                        </p:attrNameLst>
                                      </p:cBhvr>
                                      <p:to>
                                        <p:strVal val="0.5"/>
                                      </p:to>
                                    </p:set>
                                    <p:animEffect filter="image" prLst="opacity: 0.5">
                                      <p:cBhvr rctx="IE">
                                        <p:cTn id="93" dur="indefinite"/>
                                        <p:tgtEl>
                                          <p:spTgt spid="38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2" nodeType="clickEffect">
                                  <p:stCondLst>
                                    <p:cond delay="0"/>
                                  </p:stCondLst>
                                  <p:childTnLst>
                                    <p:animEffect transition="out" filter="fade">
                                      <p:cBhvr>
                                        <p:cTn id="97" dur="500"/>
                                        <p:tgtEl>
                                          <p:spTgt spid="392"/>
                                        </p:tgtEl>
                                      </p:cBhvr>
                                    </p:animEffect>
                                    <p:set>
                                      <p:cBhvr>
                                        <p:cTn id="98" dur="1" fill="hold">
                                          <p:stCondLst>
                                            <p:cond delay="499"/>
                                          </p:stCondLst>
                                        </p:cTn>
                                        <p:tgtEl>
                                          <p:spTgt spid="392"/>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391"/>
                                        </p:tgtEl>
                                      </p:cBhvr>
                                    </p:animEffect>
                                    <p:set>
                                      <p:cBhvr>
                                        <p:cTn id="101" dur="1" fill="hold">
                                          <p:stCondLst>
                                            <p:cond delay="499"/>
                                          </p:stCondLst>
                                        </p:cTn>
                                        <p:tgtEl>
                                          <p:spTgt spid="391"/>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393"/>
                                        </p:tgtEl>
                                      </p:cBhvr>
                                    </p:animEffect>
                                    <p:set>
                                      <p:cBhvr>
                                        <p:cTn id="104" dur="1" fill="hold">
                                          <p:stCondLst>
                                            <p:cond delay="499"/>
                                          </p:stCondLst>
                                        </p:cTn>
                                        <p:tgtEl>
                                          <p:spTgt spid="393"/>
                                        </p:tgtEl>
                                        <p:attrNameLst>
                                          <p:attrName>style.visibility</p:attrName>
                                        </p:attrNameLst>
                                      </p:cBhvr>
                                      <p:to>
                                        <p:strVal val="hidden"/>
                                      </p:to>
                                    </p:set>
                                  </p:childTnLst>
                                </p:cTn>
                              </p:par>
                              <p:par>
                                <p:cTn id="105" presetID="10" presetClass="exit" presetSubtype="0" fill="hold" grpId="1" nodeType="withEffect">
                                  <p:stCondLst>
                                    <p:cond delay="0"/>
                                  </p:stCondLst>
                                  <p:childTnLst>
                                    <p:animEffect transition="out" filter="fade">
                                      <p:cBhvr>
                                        <p:cTn id="106" dur="500"/>
                                        <p:tgtEl>
                                          <p:spTgt spid="390"/>
                                        </p:tgtEl>
                                      </p:cBhvr>
                                    </p:animEffect>
                                    <p:set>
                                      <p:cBhvr>
                                        <p:cTn id="107" dur="1" fill="hold">
                                          <p:stCondLst>
                                            <p:cond delay="499"/>
                                          </p:stCondLst>
                                        </p:cTn>
                                        <p:tgtEl>
                                          <p:spTgt spid="390"/>
                                        </p:tgtEl>
                                        <p:attrNameLst>
                                          <p:attrName>style.visibility</p:attrName>
                                        </p:attrNameLst>
                                      </p:cBhvr>
                                      <p:to>
                                        <p:strVal val="hidden"/>
                                      </p:to>
                                    </p:set>
                                  </p:childTnLst>
                                </p:cTn>
                              </p:par>
                              <p:par>
                                <p:cTn id="108" presetID="10" presetClass="entr" presetSubtype="0" fill="hold" nodeType="withEffect">
                                  <p:stCondLst>
                                    <p:cond delay="0"/>
                                  </p:stCondLst>
                                  <p:childTnLst>
                                    <p:set>
                                      <p:cBhvr>
                                        <p:cTn id="109" dur="1" fill="hold">
                                          <p:stCondLst>
                                            <p:cond delay="0"/>
                                          </p:stCondLst>
                                        </p:cTn>
                                        <p:tgtEl>
                                          <p:spTgt spid="394">
                                            <p:txEl>
                                              <p:pRg st="0" end="0"/>
                                            </p:txEl>
                                          </p:spTgt>
                                        </p:tgtEl>
                                        <p:attrNameLst>
                                          <p:attrName>style.visibility</p:attrName>
                                        </p:attrNameLst>
                                      </p:cBhvr>
                                      <p:to>
                                        <p:strVal val="visible"/>
                                      </p:to>
                                    </p:set>
                                    <p:animEffect transition="in" filter="fade">
                                      <p:cBhvr>
                                        <p:cTn id="110" dur="500"/>
                                        <p:tgtEl>
                                          <p:spTgt spid="394">
                                            <p:txEl>
                                              <p:pRg st="0" end="0"/>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395">
                                            <p:txEl>
                                              <p:pRg st="0" end="0"/>
                                            </p:txEl>
                                          </p:spTgt>
                                        </p:tgtEl>
                                        <p:attrNameLst>
                                          <p:attrName>style.visibility</p:attrName>
                                        </p:attrNameLst>
                                      </p:cBhvr>
                                      <p:to>
                                        <p:strVal val="visible"/>
                                      </p:to>
                                    </p:set>
                                    <p:animEffect transition="in" filter="fade">
                                      <p:cBhvr>
                                        <p:cTn id="113" dur="500"/>
                                        <p:tgtEl>
                                          <p:spTgt spid="395">
                                            <p:txEl>
                                              <p:pRg st="0" end="0"/>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xit" presetSubtype="0" fill="hold" nodeType="clickEffect">
                                  <p:stCondLst>
                                    <p:cond delay="0"/>
                                  </p:stCondLst>
                                  <p:childTnLst>
                                    <p:animEffect transition="out" filter="fade">
                                      <p:cBhvr>
                                        <p:cTn id="117" dur="500"/>
                                        <p:tgtEl>
                                          <p:spTgt spid="384"/>
                                        </p:tgtEl>
                                      </p:cBhvr>
                                    </p:animEffect>
                                    <p:set>
                                      <p:cBhvr>
                                        <p:cTn id="118" dur="1" fill="hold">
                                          <p:stCondLst>
                                            <p:cond delay="499"/>
                                          </p:stCondLst>
                                        </p:cTn>
                                        <p:tgtEl>
                                          <p:spTgt spid="384"/>
                                        </p:tgtEl>
                                        <p:attrNameLst>
                                          <p:attrName>style.visibility</p:attrName>
                                        </p:attrNameLst>
                                      </p:cBhvr>
                                      <p:to>
                                        <p:strVal val="hidden"/>
                                      </p:to>
                                    </p:set>
                                  </p:childTnLst>
                                </p:cTn>
                              </p:par>
                              <p:par>
                                <p:cTn id="119" presetID="22" presetClass="entr" presetSubtype="8" fill="hold" grpId="0" nodeType="withEffect">
                                  <p:stCondLst>
                                    <p:cond delay="0"/>
                                  </p:stCondLst>
                                  <p:childTnLst>
                                    <p:set>
                                      <p:cBhvr>
                                        <p:cTn id="120" dur="1" fill="hold">
                                          <p:stCondLst>
                                            <p:cond delay="0"/>
                                          </p:stCondLst>
                                        </p:cTn>
                                        <p:tgtEl>
                                          <p:spTgt spid="6"/>
                                        </p:tgtEl>
                                        <p:attrNameLst>
                                          <p:attrName>style.visibility</p:attrName>
                                        </p:attrNameLst>
                                      </p:cBhvr>
                                      <p:to>
                                        <p:strVal val="visible"/>
                                      </p:to>
                                    </p:set>
                                    <p:animEffect transition="in" filter="wipe(left)">
                                      <p:cBhvr>
                                        <p:cTn id="1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p:bldP spid="354" grpId="0" animBg="1"/>
      <p:bldP spid="390" grpId="0" animBg="1"/>
      <p:bldP spid="390" grpId="1" animBg="1"/>
      <p:bldP spid="391" grpId="0" animBg="1"/>
      <p:bldP spid="391" grpId="1" animBg="1"/>
      <p:bldP spid="392" grpId="0" animBg="1"/>
      <p:bldP spid="392" grpId="1" animBg="1"/>
      <p:bldP spid="392" grpId="2" animBg="1"/>
      <p:bldP spid="393" grpId="0" animBg="1"/>
      <p:bldP spid="393" grpId="1" animBg="1"/>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5"/>
              </a:rPr>
              <a:t>Social media</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6"/>
              </a:rPr>
              <a:t>Documents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7"/>
              </a:rPr>
              <a:t>Statistics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8"/>
              </a:rPr>
              <a:t>Blogger post</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9"/>
              </a:rPr>
              <a:t>At work</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13"/>
              </a:rPr>
              <a:t>Resume </a:t>
            </a: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751704166"/>
      </p:ext>
    </p:extLst>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800">
                <a:solidFill>
                  <a:srgbClr val="434343"/>
                </a:solidFill>
              </a:rPr>
              <a:t>HO</a:t>
            </a:r>
            <a:r>
              <a:rPr lang="en-US"/>
              <a:t>ẠT ĐỘNG</a:t>
            </a:r>
            <a:endParaRPr lang="en-US" sz="4800">
              <a:solidFill>
                <a:srgbClr val="434343"/>
              </a:solidFill>
            </a:endParaRPr>
          </a:p>
        </p:txBody>
      </p:sp>
      <p:grpSp>
        <p:nvGrpSpPr>
          <p:cNvPr id="914" name="Google Shape;914;p37"/>
          <p:cNvGrpSpPr/>
          <p:nvPr/>
        </p:nvGrpSpPr>
        <p:grpSpPr>
          <a:xfrm>
            <a:off x="4324574" y="172122"/>
            <a:ext cx="5893396" cy="4971378"/>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296" name="Rectangle: Rounded Corners 295">
            <a:extLst>
              <a:ext uri="{FF2B5EF4-FFF2-40B4-BE49-F238E27FC236}">
                <a16:creationId xmlns:a16="http://schemas.microsoft.com/office/drawing/2014/main" id="{DB841B7A-06F6-4BC1-A3EE-DE2D0C8480F4}"/>
              </a:ext>
            </a:extLst>
          </p:cNvPr>
          <p:cNvSpPr/>
          <p:nvPr/>
        </p:nvSpPr>
        <p:spPr>
          <a:xfrm>
            <a:off x="2965720" y="2310293"/>
            <a:ext cx="1757692" cy="57767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latin typeface="Quicksand" pitchFamily="2" charset="0"/>
              </a:rPr>
              <a:t>Public Progress()</a:t>
            </a:r>
          </a:p>
        </p:txBody>
      </p:sp>
      <p:grpSp>
        <p:nvGrpSpPr>
          <p:cNvPr id="6" name="Group 5">
            <a:extLst>
              <a:ext uri="{FF2B5EF4-FFF2-40B4-BE49-F238E27FC236}">
                <a16:creationId xmlns:a16="http://schemas.microsoft.com/office/drawing/2014/main" id="{F7D00FA8-BE0D-430B-91BB-7ED595DACBAF}"/>
              </a:ext>
            </a:extLst>
          </p:cNvPr>
          <p:cNvGrpSpPr/>
          <p:nvPr/>
        </p:nvGrpSpPr>
        <p:grpSpPr>
          <a:xfrm>
            <a:off x="431549" y="362512"/>
            <a:ext cx="1797492" cy="4487059"/>
            <a:chOff x="178613" y="386313"/>
            <a:chExt cx="1797492" cy="4487059"/>
          </a:xfrm>
        </p:grpSpPr>
        <p:sp>
          <p:nvSpPr>
            <p:cNvPr id="3" name="Arrow: Down 2">
              <a:extLst>
                <a:ext uri="{FF2B5EF4-FFF2-40B4-BE49-F238E27FC236}">
                  <a16:creationId xmlns:a16="http://schemas.microsoft.com/office/drawing/2014/main" id="{7AD74DE3-7BBD-4121-AFFD-568B2C191637}"/>
                </a:ext>
              </a:extLst>
            </p:cNvPr>
            <p:cNvSpPr/>
            <p:nvPr/>
          </p:nvSpPr>
          <p:spPr>
            <a:xfrm>
              <a:off x="585132" y="80736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BF8C85A-668E-4364-BDA3-03D38243348A}"/>
                </a:ext>
              </a:extLst>
            </p:cNvPr>
            <p:cNvSpPr txBox="1"/>
            <p:nvPr/>
          </p:nvSpPr>
          <p:spPr>
            <a:xfrm>
              <a:off x="178613" y="386313"/>
              <a:ext cx="1797492" cy="307777"/>
            </a:xfrm>
            <a:prstGeom prst="rect">
              <a:avLst/>
            </a:prstGeom>
            <a:noFill/>
          </p:spPr>
          <p:txBody>
            <a:bodyPr wrap="square" rtlCol="0">
              <a:spAutoFit/>
            </a:bodyPr>
            <a:lstStyle/>
            <a:p>
              <a:pPr algn="ctr"/>
              <a:r>
                <a:rPr lang="en-US" b="1">
                  <a:latin typeface="Quicksand" pitchFamily="2" charset="0"/>
                </a:rPr>
                <a:t>Main /UI thread</a:t>
              </a:r>
            </a:p>
          </p:txBody>
        </p:sp>
      </p:grpSp>
      <p:sp>
        <p:nvSpPr>
          <p:cNvPr id="297" name="Rectangle: Rounded Corners 296">
            <a:extLst>
              <a:ext uri="{FF2B5EF4-FFF2-40B4-BE49-F238E27FC236}">
                <a16:creationId xmlns:a16="http://schemas.microsoft.com/office/drawing/2014/main" id="{189A6B00-5F5D-416D-9FD0-0BDDFB16C9F6}"/>
              </a:ext>
            </a:extLst>
          </p:cNvPr>
          <p:cNvSpPr/>
          <p:nvPr/>
        </p:nvSpPr>
        <p:spPr>
          <a:xfrm>
            <a:off x="182211" y="368745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onPostExcute( )</a:t>
            </a:r>
          </a:p>
        </p:txBody>
      </p:sp>
      <p:sp>
        <p:nvSpPr>
          <p:cNvPr id="298" name="Rectangle: Rounded Corners 297">
            <a:extLst>
              <a:ext uri="{FF2B5EF4-FFF2-40B4-BE49-F238E27FC236}">
                <a16:creationId xmlns:a16="http://schemas.microsoft.com/office/drawing/2014/main" id="{C880ECE0-7A47-4287-BB5A-7BE1DFAA7A4E}"/>
              </a:ext>
            </a:extLst>
          </p:cNvPr>
          <p:cNvSpPr/>
          <p:nvPr/>
        </p:nvSpPr>
        <p:spPr>
          <a:xfrm>
            <a:off x="183665" y="102970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onPreExcute( )</a:t>
            </a:r>
          </a:p>
        </p:txBody>
      </p:sp>
      <p:grpSp>
        <p:nvGrpSpPr>
          <p:cNvPr id="302" name="Group 301">
            <a:extLst>
              <a:ext uri="{FF2B5EF4-FFF2-40B4-BE49-F238E27FC236}">
                <a16:creationId xmlns:a16="http://schemas.microsoft.com/office/drawing/2014/main" id="{B6291EC0-26DB-49B0-A7AB-F957E110E449}"/>
              </a:ext>
            </a:extLst>
          </p:cNvPr>
          <p:cNvGrpSpPr/>
          <p:nvPr/>
        </p:nvGrpSpPr>
        <p:grpSpPr>
          <a:xfrm>
            <a:off x="6162580" y="305247"/>
            <a:ext cx="1797492" cy="4569157"/>
            <a:chOff x="178264" y="269845"/>
            <a:chExt cx="1797492" cy="4569157"/>
          </a:xfrm>
        </p:grpSpPr>
        <p:sp>
          <p:nvSpPr>
            <p:cNvPr id="303" name="Arrow: Down 302">
              <a:extLst>
                <a:ext uri="{FF2B5EF4-FFF2-40B4-BE49-F238E27FC236}">
                  <a16:creationId xmlns:a16="http://schemas.microsoft.com/office/drawing/2014/main" id="{EE3EA0B7-5454-40BF-A523-63B8DBB2E1C7}"/>
                </a:ext>
              </a:extLst>
            </p:cNvPr>
            <p:cNvSpPr/>
            <p:nvPr/>
          </p:nvSpPr>
          <p:spPr>
            <a:xfrm>
              <a:off x="584945" y="77299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TextBox 305">
              <a:extLst>
                <a:ext uri="{FF2B5EF4-FFF2-40B4-BE49-F238E27FC236}">
                  <a16:creationId xmlns:a16="http://schemas.microsoft.com/office/drawing/2014/main" id="{70CE07A1-1DAD-4DAB-B188-E78CC7306E45}"/>
                </a:ext>
              </a:extLst>
            </p:cNvPr>
            <p:cNvSpPr txBox="1"/>
            <p:nvPr/>
          </p:nvSpPr>
          <p:spPr>
            <a:xfrm>
              <a:off x="178264" y="269845"/>
              <a:ext cx="1797492" cy="523220"/>
            </a:xfrm>
            <a:prstGeom prst="rect">
              <a:avLst/>
            </a:prstGeom>
            <a:noFill/>
          </p:spPr>
          <p:txBody>
            <a:bodyPr wrap="square" rtlCol="0">
              <a:spAutoFit/>
            </a:bodyPr>
            <a:lstStyle/>
            <a:p>
              <a:pPr algn="ctr"/>
              <a:r>
                <a:rPr lang="en-US" b="1">
                  <a:latin typeface="Quicksand" pitchFamily="2" charset="0"/>
                </a:rPr>
                <a:t>Background thread</a:t>
              </a:r>
            </a:p>
          </p:txBody>
        </p:sp>
      </p:grpSp>
      <p:sp>
        <p:nvSpPr>
          <p:cNvPr id="307" name="Rectangle: Rounded Corners 306">
            <a:extLst>
              <a:ext uri="{FF2B5EF4-FFF2-40B4-BE49-F238E27FC236}">
                <a16:creationId xmlns:a16="http://schemas.microsoft.com/office/drawing/2014/main" id="{0CFF48F3-C9E4-404B-9DA4-EB2F6E2DBA82}"/>
              </a:ext>
            </a:extLst>
          </p:cNvPr>
          <p:cNvSpPr/>
          <p:nvPr/>
        </p:nvSpPr>
        <p:spPr>
          <a:xfrm>
            <a:off x="5307906" y="2300193"/>
            <a:ext cx="3508118"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a:ln w="0"/>
                <a:solidFill>
                  <a:schemeClr val="accent1"/>
                </a:solidFill>
                <a:effectLst>
                  <a:outerShdw blurRad="38100" dist="25400" dir="5400000" algn="ctr" rotWithShape="0">
                    <a:srgbClr val="6E747A">
                      <a:alpha val="43000"/>
                    </a:srgbClr>
                  </a:outerShdw>
                </a:effectLst>
                <a:latin typeface="Quicksand" pitchFamily="2" charset="0"/>
              </a:rPr>
              <a:t>doInBackground( )</a:t>
            </a:r>
          </a:p>
        </p:txBody>
      </p:sp>
      <p:sp>
        <p:nvSpPr>
          <p:cNvPr id="308" name="Rectangle: Rounded Corners 307">
            <a:extLst>
              <a:ext uri="{FF2B5EF4-FFF2-40B4-BE49-F238E27FC236}">
                <a16:creationId xmlns:a16="http://schemas.microsoft.com/office/drawing/2014/main" id="{5DC91D0D-3A89-4F8A-9ACE-740D44EB4DCC}"/>
              </a:ext>
            </a:extLst>
          </p:cNvPr>
          <p:cNvSpPr/>
          <p:nvPr/>
        </p:nvSpPr>
        <p:spPr>
          <a:xfrm>
            <a:off x="188465" y="2302334"/>
            <a:ext cx="2107240" cy="52593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atin typeface="Quicksand" pitchFamily="2" charset="0"/>
              </a:rPr>
              <a:t>OnProgressUpdate( )</a:t>
            </a:r>
          </a:p>
        </p:txBody>
      </p:sp>
      <p:sp>
        <p:nvSpPr>
          <p:cNvPr id="7" name="Arrow: Left 6">
            <a:extLst>
              <a:ext uri="{FF2B5EF4-FFF2-40B4-BE49-F238E27FC236}">
                <a16:creationId xmlns:a16="http://schemas.microsoft.com/office/drawing/2014/main" id="{AF842071-63CA-433F-AF44-5D6FB3263B56}"/>
              </a:ext>
            </a:extLst>
          </p:cNvPr>
          <p:cNvSpPr/>
          <p:nvPr/>
        </p:nvSpPr>
        <p:spPr>
          <a:xfrm>
            <a:off x="4759931" y="2517067"/>
            <a:ext cx="497025" cy="8206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BF7D3886-90D5-40ED-B824-00F5B6EE4062}"/>
              </a:ext>
            </a:extLst>
          </p:cNvPr>
          <p:cNvSpPr/>
          <p:nvPr/>
        </p:nvSpPr>
        <p:spPr>
          <a:xfrm>
            <a:off x="2377784" y="2517067"/>
            <a:ext cx="542069" cy="12243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11111E-6 0 L 0.20955 -0.41975 " pathEditMode="relative" rAng="0" ptsTypes="AA">
                                      <p:cBhvr>
                                        <p:cTn id="6" dur="500" fill="hold"/>
                                        <p:tgtEl>
                                          <p:spTgt spid="913"/>
                                        </p:tgtEl>
                                        <p:attrNameLst>
                                          <p:attrName>ppt_x</p:attrName>
                                          <p:attrName>ppt_y</p:attrName>
                                        </p:attrNameLst>
                                      </p:cBhvr>
                                      <p:rCtr x="10469" y="-20988"/>
                                    </p:animMotion>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914"/>
                                        </p:tgtEl>
                                      </p:cBhvr>
                                    </p:animEffect>
                                    <p:set>
                                      <p:cBhvr>
                                        <p:cTn id="11" dur="1" fill="hold">
                                          <p:stCondLst>
                                            <p:cond delay="499"/>
                                          </p:stCondLst>
                                        </p:cTn>
                                        <p:tgtEl>
                                          <p:spTgt spid="914"/>
                                        </p:tgtEl>
                                        <p:attrNameLst>
                                          <p:attrName>style.visibility</p:attrName>
                                        </p:attrNameLst>
                                      </p:cBhvr>
                                      <p:to>
                                        <p:strVal val="hidden"/>
                                      </p:to>
                                    </p:set>
                                  </p:childTnLst>
                                </p:cTn>
                              </p:par>
                              <p:par>
                                <p:cTn id="12" presetID="22" presetClass="entr" presetSubtype="1"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par>
                                <p:cTn id="15" presetID="22" presetClass="entr" presetSubtype="1" fill="hold" nodeType="withEffect">
                                  <p:stCondLst>
                                    <p:cond delay="0"/>
                                  </p:stCondLst>
                                  <p:childTnLst>
                                    <p:set>
                                      <p:cBhvr>
                                        <p:cTn id="16" dur="1" fill="hold">
                                          <p:stCondLst>
                                            <p:cond delay="0"/>
                                          </p:stCondLst>
                                        </p:cTn>
                                        <p:tgtEl>
                                          <p:spTgt spid="302"/>
                                        </p:tgtEl>
                                        <p:attrNameLst>
                                          <p:attrName>style.visibility</p:attrName>
                                        </p:attrNameLst>
                                      </p:cBhvr>
                                      <p:to>
                                        <p:strVal val="visible"/>
                                      </p:to>
                                    </p:set>
                                    <p:animEffect transition="in" filter="wipe(up)">
                                      <p:cBhvr>
                                        <p:cTn id="17" dur="500"/>
                                        <p:tgtEl>
                                          <p:spTgt spid="302"/>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298"/>
                                        </p:tgtEl>
                                        <p:attrNameLst>
                                          <p:attrName>style.visibility</p:attrName>
                                        </p:attrNameLst>
                                      </p:cBhvr>
                                      <p:to>
                                        <p:strVal val="visible"/>
                                      </p:to>
                                    </p:set>
                                    <p:anim calcmode="lin" valueType="num">
                                      <p:cBhvr>
                                        <p:cTn id="22" dur="500" fill="hold"/>
                                        <p:tgtEl>
                                          <p:spTgt spid="298"/>
                                        </p:tgtEl>
                                        <p:attrNameLst>
                                          <p:attrName>ppt_w</p:attrName>
                                        </p:attrNameLst>
                                      </p:cBhvr>
                                      <p:tavLst>
                                        <p:tav tm="0">
                                          <p:val>
                                            <p:fltVal val="0"/>
                                          </p:val>
                                        </p:tav>
                                        <p:tav tm="100000">
                                          <p:val>
                                            <p:strVal val="#ppt_w"/>
                                          </p:val>
                                        </p:tav>
                                      </p:tavLst>
                                    </p:anim>
                                    <p:anim calcmode="lin" valueType="num">
                                      <p:cBhvr>
                                        <p:cTn id="23" dur="500" fill="hold"/>
                                        <p:tgtEl>
                                          <p:spTgt spid="298"/>
                                        </p:tgtEl>
                                        <p:attrNameLst>
                                          <p:attrName>ppt_h</p:attrName>
                                        </p:attrNameLst>
                                      </p:cBhvr>
                                      <p:tavLst>
                                        <p:tav tm="0">
                                          <p:val>
                                            <p:fltVal val="0"/>
                                          </p:val>
                                        </p:tav>
                                        <p:tav tm="100000">
                                          <p:val>
                                            <p:strVal val="#ppt_h"/>
                                          </p:val>
                                        </p:tav>
                                      </p:tavLst>
                                    </p:anim>
                                    <p:animEffect transition="in" filter="fade">
                                      <p:cBhvr>
                                        <p:cTn id="24" dur="500"/>
                                        <p:tgtEl>
                                          <p:spTgt spid="29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08"/>
                                        </p:tgtEl>
                                        <p:attrNameLst>
                                          <p:attrName>style.visibility</p:attrName>
                                        </p:attrNameLst>
                                      </p:cBhvr>
                                      <p:to>
                                        <p:strVal val="visible"/>
                                      </p:to>
                                    </p:set>
                                    <p:anim calcmode="lin" valueType="num">
                                      <p:cBhvr>
                                        <p:cTn id="27" dur="500" fill="hold"/>
                                        <p:tgtEl>
                                          <p:spTgt spid="308"/>
                                        </p:tgtEl>
                                        <p:attrNameLst>
                                          <p:attrName>ppt_w</p:attrName>
                                        </p:attrNameLst>
                                      </p:cBhvr>
                                      <p:tavLst>
                                        <p:tav tm="0">
                                          <p:val>
                                            <p:fltVal val="0"/>
                                          </p:val>
                                        </p:tav>
                                        <p:tav tm="100000">
                                          <p:val>
                                            <p:strVal val="#ppt_w"/>
                                          </p:val>
                                        </p:tav>
                                      </p:tavLst>
                                    </p:anim>
                                    <p:anim calcmode="lin" valueType="num">
                                      <p:cBhvr>
                                        <p:cTn id="28" dur="500" fill="hold"/>
                                        <p:tgtEl>
                                          <p:spTgt spid="308"/>
                                        </p:tgtEl>
                                        <p:attrNameLst>
                                          <p:attrName>ppt_h</p:attrName>
                                        </p:attrNameLst>
                                      </p:cBhvr>
                                      <p:tavLst>
                                        <p:tav tm="0">
                                          <p:val>
                                            <p:fltVal val="0"/>
                                          </p:val>
                                        </p:tav>
                                        <p:tav tm="100000">
                                          <p:val>
                                            <p:strVal val="#ppt_h"/>
                                          </p:val>
                                        </p:tav>
                                      </p:tavLst>
                                    </p:anim>
                                    <p:animEffect transition="in" filter="fade">
                                      <p:cBhvr>
                                        <p:cTn id="29" dur="500"/>
                                        <p:tgtEl>
                                          <p:spTgt spid="30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97"/>
                                        </p:tgtEl>
                                        <p:attrNameLst>
                                          <p:attrName>style.visibility</p:attrName>
                                        </p:attrNameLst>
                                      </p:cBhvr>
                                      <p:to>
                                        <p:strVal val="visible"/>
                                      </p:to>
                                    </p:set>
                                    <p:anim calcmode="lin" valueType="num">
                                      <p:cBhvr>
                                        <p:cTn id="32" dur="500" fill="hold"/>
                                        <p:tgtEl>
                                          <p:spTgt spid="297"/>
                                        </p:tgtEl>
                                        <p:attrNameLst>
                                          <p:attrName>ppt_w</p:attrName>
                                        </p:attrNameLst>
                                      </p:cBhvr>
                                      <p:tavLst>
                                        <p:tav tm="0">
                                          <p:val>
                                            <p:fltVal val="0"/>
                                          </p:val>
                                        </p:tav>
                                        <p:tav tm="100000">
                                          <p:val>
                                            <p:strVal val="#ppt_w"/>
                                          </p:val>
                                        </p:tav>
                                      </p:tavLst>
                                    </p:anim>
                                    <p:anim calcmode="lin" valueType="num">
                                      <p:cBhvr>
                                        <p:cTn id="33" dur="500" fill="hold"/>
                                        <p:tgtEl>
                                          <p:spTgt spid="297"/>
                                        </p:tgtEl>
                                        <p:attrNameLst>
                                          <p:attrName>ppt_h</p:attrName>
                                        </p:attrNameLst>
                                      </p:cBhvr>
                                      <p:tavLst>
                                        <p:tav tm="0">
                                          <p:val>
                                            <p:fltVal val="0"/>
                                          </p:val>
                                        </p:tav>
                                        <p:tav tm="100000">
                                          <p:val>
                                            <p:strVal val="#ppt_h"/>
                                          </p:val>
                                        </p:tav>
                                      </p:tavLst>
                                    </p:anim>
                                    <p:animEffect transition="in" filter="fade">
                                      <p:cBhvr>
                                        <p:cTn id="34" dur="500"/>
                                        <p:tgtEl>
                                          <p:spTgt spid="29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07"/>
                                        </p:tgtEl>
                                        <p:attrNameLst>
                                          <p:attrName>style.visibility</p:attrName>
                                        </p:attrNameLst>
                                      </p:cBhvr>
                                      <p:to>
                                        <p:strVal val="visible"/>
                                      </p:to>
                                    </p:set>
                                    <p:anim calcmode="lin" valueType="num">
                                      <p:cBhvr>
                                        <p:cTn id="37" dur="500" fill="hold"/>
                                        <p:tgtEl>
                                          <p:spTgt spid="307"/>
                                        </p:tgtEl>
                                        <p:attrNameLst>
                                          <p:attrName>ppt_w</p:attrName>
                                        </p:attrNameLst>
                                      </p:cBhvr>
                                      <p:tavLst>
                                        <p:tav tm="0">
                                          <p:val>
                                            <p:fltVal val="0"/>
                                          </p:val>
                                        </p:tav>
                                        <p:tav tm="100000">
                                          <p:val>
                                            <p:strVal val="#ppt_w"/>
                                          </p:val>
                                        </p:tav>
                                      </p:tavLst>
                                    </p:anim>
                                    <p:anim calcmode="lin" valueType="num">
                                      <p:cBhvr>
                                        <p:cTn id="38" dur="500" fill="hold"/>
                                        <p:tgtEl>
                                          <p:spTgt spid="307"/>
                                        </p:tgtEl>
                                        <p:attrNameLst>
                                          <p:attrName>ppt_h</p:attrName>
                                        </p:attrNameLst>
                                      </p:cBhvr>
                                      <p:tavLst>
                                        <p:tav tm="0">
                                          <p:val>
                                            <p:fltVal val="0"/>
                                          </p:val>
                                        </p:tav>
                                        <p:tav tm="100000">
                                          <p:val>
                                            <p:strVal val="#ppt_h"/>
                                          </p:val>
                                        </p:tav>
                                      </p:tavLst>
                                    </p:anim>
                                    <p:animEffect transition="in" filter="fade">
                                      <p:cBhvr>
                                        <p:cTn id="39" dur="500"/>
                                        <p:tgtEl>
                                          <p:spTgt spid="30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96"/>
                                        </p:tgtEl>
                                        <p:attrNameLst>
                                          <p:attrName>style.visibility</p:attrName>
                                        </p:attrNameLst>
                                      </p:cBhvr>
                                      <p:to>
                                        <p:strVal val="visible"/>
                                      </p:to>
                                    </p:set>
                                    <p:anim calcmode="lin" valueType="num">
                                      <p:cBhvr>
                                        <p:cTn id="42" dur="500" fill="hold"/>
                                        <p:tgtEl>
                                          <p:spTgt spid="296"/>
                                        </p:tgtEl>
                                        <p:attrNameLst>
                                          <p:attrName>ppt_w</p:attrName>
                                        </p:attrNameLst>
                                      </p:cBhvr>
                                      <p:tavLst>
                                        <p:tav tm="0">
                                          <p:val>
                                            <p:fltVal val="0"/>
                                          </p:val>
                                        </p:tav>
                                        <p:tav tm="100000">
                                          <p:val>
                                            <p:strVal val="#ppt_w"/>
                                          </p:val>
                                        </p:tav>
                                      </p:tavLst>
                                    </p:anim>
                                    <p:anim calcmode="lin" valueType="num">
                                      <p:cBhvr>
                                        <p:cTn id="43" dur="500" fill="hold"/>
                                        <p:tgtEl>
                                          <p:spTgt spid="296"/>
                                        </p:tgtEl>
                                        <p:attrNameLst>
                                          <p:attrName>ppt_h</p:attrName>
                                        </p:attrNameLst>
                                      </p:cBhvr>
                                      <p:tavLst>
                                        <p:tav tm="0">
                                          <p:val>
                                            <p:fltVal val="0"/>
                                          </p:val>
                                        </p:tav>
                                        <p:tav tm="100000">
                                          <p:val>
                                            <p:strVal val="#ppt_h"/>
                                          </p:val>
                                        </p:tav>
                                      </p:tavLst>
                                    </p:anim>
                                    <p:animEffect transition="in" filter="fade">
                                      <p:cBhvr>
                                        <p:cTn id="44" dur="500"/>
                                        <p:tgtEl>
                                          <p:spTgt spid="296"/>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ipe(down)">
                                      <p:cBhvr>
                                        <p:cTn id="5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3" grpId="0"/>
      <p:bldP spid="296" grpId="0" animBg="1"/>
      <p:bldP spid="297" grpId="0" animBg="1"/>
      <p:bldP spid="298" grpId="0" animBg="1"/>
      <p:bldP spid="307" grpId="0" animBg="1"/>
      <p:bldP spid="308" grpId="0" animBg="1"/>
      <p:bldP spid="7" grpId="0" animBg="1"/>
      <p:bldP spid="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sp>
        <p:nvSpPr>
          <p:cNvPr id="13" name="Rectangle 4">
            <a:extLst>
              <a:ext uri="{FF2B5EF4-FFF2-40B4-BE49-F238E27FC236}">
                <a16:creationId xmlns:a16="http://schemas.microsoft.com/office/drawing/2014/main" id="{0D7CF9C9-DBBA-426D-9D7F-04F08E1EC034}"/>
              </a:ext>
            </a:extLst>
          </p:cNvPr>
          <p:cNvSpPr>
            <a:spLocks noChangeArrowheads="1"/>
          </p:cNvSpPr>
          <p:nvPr/>
        </p:nvSpPr>
        <p:spPr bwMode="auto">
          <a:xfrm>
            <a:off x="4571999" y="47982"/>
            <a:ext cx="4572001" cy="116955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onCreate</a:t>
            </a:r>
            <a:r>
              <a:rPr kumimoji="0" lang="en-US" altLang="en-US" b="0" i="0" u="none" strike="noStrike" cap="none" normalizeH="0" baseline="0">
                <a:ln>
                  <a:noFill/>
                </a:ln>
                <a:solidFill>
                  <a:srgbClr val="A9B7C6"/>
                </a:solidFill>
                <a:effectLst/>
                <a:latin typeface="Quicksand" pitchFamily="2" charset="0"/>
              </a:rPr>
              <a:t>(Bundle savedInstanceState) {</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new </a:t>
            </a:r>
            <a:r>
              <a:rPr kumimoji="0" lang="en-US" altLang="en-US" b="0" i="0" u="none" strike="noStrike" cap="none" normalizeH="0" baseline="0">
                <a:ln>
                  <a:noFill/>
                </a:ln>
                <a:solidFill>
                  <a:srgbClr val="A9B7C6"/>
                </a:solidFill>
                <a:effectLst/>
                <a:latin typeface="Quicksand" pitchFamily="2" charset="0"/>
              </a:rPr>
              <a:t>myTask().execute(</a:t>
            </a:r>
            <a:r>
              <a:rPr kumimoji="0" lang="en-US" altLang="en-US" b="0" i="0" u="none" strike="noStrike" cap="none" normalizeH="0" baseline="0">
                <a:ln>
                  <a:noFill/>
                </a:ln>
                <a:solidFill>
                  <a:srgbClr val="6A8759"/>
                </a:solidFill>
                <a:effectLst/>
                <a:latin typeface="Quicksand" pitchFamily="2" charset="0"/>
              </a:rPr>
              <a:t>"day la chuoi String chuyen vao"</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sp>
        <p:nvSpPr>
          <p:cNvPr id="14" name="Rectangle 5">
            <a:extLst>
              <a:ext uri="{FF2B5EF4-FFF2-40B4-BE49-F238E27FC236}">
                <a16:creationId xmlns:a16="http://schemas.microsoft.com/office/drawing/2014/main" id="{FB0E16BE-0C92-4A6E-8198-181DF232E4F8}"/>
              </a:ext>
            </a:extLst>
          </p:cNvPr>
          <p:cNvSpPr>
            <a:spLocks noChangeArrowheads="1"/>
          </p:cNvSpPr>
          <p:nvPr/>
        </p:nvSpPr>
        <p:spPr bwMode="auto">
          <a:xfrm>
            <a:off x="0" y="47982"/>
            <a:ext cx="4571999" cy="504753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myTask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AsyncTask&lt;String</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onPreExecute</a:t>
            </a:r>
            <a:r>
              <a:rPr kumimoji="0" lang="en-US" altLang="en-US" b="0" i="0" u="none" strike="noStrike" cap="none" normalizeH="0" baseline="0">
                <a:ln>
                  <a:noFill/>
                </a:ln>
                <a:solidFill>
                  <a:srgbClr val="A9B7C6"/>
                </a:solidFill>
                <a:effectLst/>
                <a:latin typeface="Quicksand" pitchFamily="2" charset="0"/>
              </a:rPr>
              <a:t>()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.onPreExecute()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a:t>
            </a:r>
            <a:r>
              <a:rPr kumimoji="0" lang="en-US" altLang="en-US" b="0" i="0" u="none" strike="noStrike" cap="none" normalizeH="0" baseline="0">
                <a:ln>
                  <a:noFill/>
                </a:ln>
                <a:solidFill>
                  <a:srgbClr val="A9B7C6"/>
                </a:solidFill>
                <a:effectLst/>
                <a:latin typeface="Quicksand" pitchFamily="2" charset="0"/>
              </a:rPr>
              <a:t>String </a:t>
            </a:r>
            <a:r>
              <a:rPr kumimoji="0" lang="en-US" altLang="en-US" b="0" i="0" u="none" strike="noStrike" cap="none" normalizeH="0" baseline="0">
                <a:ln>
                  <a:noFill/>
                </a:ln>
                <a:solidFill>
                  <a:srgbClr val="FFC66D"/>
                </a:solidFill>
                <a:effectLst/>
                <a:latin typeface="Quicksand" pitchFamily="2" charset="0"/>
              </a:rPr>
              <a:t>doInBackground</a:t>
            </a:r>
            <a:r>
              <a:rPr kumimoji="0" lang="en-US" altLang="en-US" b="0" i="0" u="none" strike="noStrike" cap="none" normalizeH="0" baseline="0">
                <a:ln>
                  <a:noFill/>
                </a:ln>
                <a:solidFill>
                  <a:srgbClr val="A9B7C6"/>
                </a:solidFill>
                <a:effectLst/>
                <a:latin typeface="Quicksand" pitchFamily="2" charset="0"/>
              </a:rPr>
              <a:t>(String... params)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String string=params[</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int </a:t>
            </a:r>
            <a:r>
              <a:rPr kumimoji="0" lang="en-US" altLang="en-US" b="0" i="0" u="none" strike="noStrike" cap="none" normalizeH="0" baseline="0">
                <a:ln>
                  <a:noFill/>
                </a:ln>
                <a:solidFill>
                  <a:srgbClr val="A9B7C6"/>
                </a:solidFill>
                <a:effectLst/>
                <a:latin typeface="Quicksand" pitchFamily="2" charset="0"/>
              </a:rPr>
              <a:t>i=</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publishProgress(i)</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return </a:t>
            </a:r>
            <a:r>
              <a:rPr kumimoji="0" lang="en-US" altLang="en-US" b="0" i="0" u="none" strike="noStrike" cap="none" normalizeH="0" baseline="0">
                <a:ln>
                  <a:noFill/>
                </a:ln>
                <a:solidFill>
                  <a:srgbClr val="6A8759"/>
                </a:solidFill>
                <a:effectLst/>
                <a:latin typeface="Quicksand" pitchFamily="2" charset="0"/>
              </a:rPr>
              <a:t>"tra ve cai gi do"</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onProgressUpdate</a:t>
            </a:r>
            <a:r>
              <a:rPr kumimoji="0" lang="en-US" altLang="en-US" b="0" i="0" u="none" strike="noStrike" cap="none" normalizeH="0" baseline="0">
                <a:ln>
                  <a:noFill/>
                </a:ln>
                <a:solidFill>
                  <a:srgbClr val="A9B7C6"/>
                </a:solidFill>
                <a:effectLst/>
                <a:latin typeface="Quicksand" pitchFamily="2" charset="0"/>
              </a:rPr>
              <a:t>(Integer... values) {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onPostExecute</a:t>
            </a:r>
            <a:r>
              <a:rPr kumimoji="0" lang="en-US" altLang="en-US" b="0" i="0" u="none" strike="noStrike" cap="none" normalizeH="0" baseline="0">
                <a:ln>
                  <a:noFill/>
                </a:ln>
                <a:solidFill>
                  <a:srgbClr val="A9B7C6"/>
                </a:solidFill>
                <a:effectLst/>
                <a:latin typeface="Quicksand" pitchFamily="2" charset="0"/>
              </a:rPr>
              <a:t>(String ketQuaTraVe)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.onPostExecute(ketQuaTraVe)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cxnSp>
        <p:nvCxnSpPr>
          <p:cNvPr id="22" name="Straight Connector 21">
            <a:extLst>
              <a:ext uri="{FF2B5EF4-FFF2-40B4-BE49-F238E27FC236}">
                <a16:creationId xmlns:a16="http://schemas.microsoft.com/office/drawing/2014/main" id="{43939F3C-EC54-4650-A1B6-2D4A2C1BE8D9}"/>
              </a:ext>
            </a:extLst>
          </p:cNvPr>
          <p:cNvCxnSpPr/>
          <p:nvPr/>
        </p:nvCxnSpPr>
        <p:spPr>
          <a:xfrm>
            <a:off x="6705600" y="783771"/>
            <a:ext cx="2231571"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31615C57-5787-4BA4-A971-6FCAC316095D}"/>
              </a:ext>
            </a:extLst>
          </p:cNvPr>
          <p:cNvCxnSpPr>
            <a:cxnSpLocks/>
          </p:cNvCxnSpPr>
          <p:nvPr/>
        </p:nvCxnSpPr>
        <p:spPr>
          <a:xfrm>
            <a:off x="1088318" y="547189"/>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5" name="Straight Connector 24">
            <a:extLst>
              <a:ext uri="{FF2B5EF4-FFF2-40B4-BE49-F238E27FC236}">
                <a16:creationId xmlns:a16="http://schemas.microsoft.com/office/drawing/2014/main" id="{A8AF4F4B-A8F5-44A5-BE3A-0D4977658C7C}"/>
              </a:ext>
            </a:extLst>
          </p:cNvPr>
          <p:cNvCxnSpPr>
            <a:cxnSpLocks/>
          </p:cNvCxnSpPr>
          <p:nvPr/>
        </p:nvCxnSpPr>
        <p:spPr>
          <a:xfrm>
            <a:off x="3112049" y="1837272"/>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6" name="Straight Connector 25">
            <a:extLst>
              <a:ext uri="{FF2B5EF4-FFF2-40B4-BE49-F238E27FC236}">
                <a16:creationId xmlns:a16="http://schemas.microsoft.com/office/drawing/2014/main" id="{BC5F190C-D1B6-4E5C-ACB7-8968198E9079}"/>
              </a:ext>
            </a:extLst>
          </p:cNvPr>
          <p:cNvCxnSpPr>
            <a:cxnSpLocks/>
          </p:cNvCxnSpPr>
          <p:nvPr/>
        </p:nvCxnSpPr>
        <p:spPr>
          <a:xfrm>
            <a:off x="1534632" y="2276751"/>
            <a:ext cx="1017182"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sp>
        <p:nvSpPr>
          <p:cNvPr id="29" name="Freeform: Shape 28">
            <a:extLst>
              <a:ext uri="{FF2B5EF4-FFF2-40B4-BE49-F238E27FC236}">
                <a16:creationId xmlns:a16="http://schemas.microsoft.com/office/drawing/2014/main" id="{4C496728-6AAE-442F-BE0A-86B67E0A465F}"/>
              </a:ext>
            </a:extLst>
          </p:cNvPr>
          <p:cNvSpPr/>
          <p:nvPr/>
        </p:nvSpPr>
        <p:spPr>
          <a:xfrm>
            <a:off x="1397876" y="64534"/>
            <a:ext cx="6369269" cy="1803162"/>
          </a:xfrm>
          <a:custGeom>
            <a:avLst/>
            <a:gdLst>
              <a:gd name="connsiteX0" fmla="*/ 6369269 w 6369269"/>
              <a:gd name="connsiteY0" fmla="*/ 723742 h 1803162"/>
              <a:gd name="connsiteX1" fmla="*/ 5696607 w 6369269"/>
              <a:gd name="connsiteY1" fmla="*/ 1785287 h 1803162"/>
              <a:gd name="connsiteX2" fmla="*/ 2963917 w 6369269"/>
              <a:gd name="connsiteY2" fmla="*/ 1291300 h 1803162"/>
              <a:gd name="connsiteX3" fmla="*/ 1534510 w 6369269"/>
              <a:gd name="connsiteY3" fmla="*/ 40569 h 1803162"/>
              <a:gd name="connsiteX4" fmla="*/ 0 w 6369269"/>
              <a:gd name="connsiteY4" fmla="*/ 303328 h 1803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9269" h="1803162">
                <a:moveTo>
                  <a:pt x="6369269" y="723742"/>
                </a:moveTo>
                <a:cubicBezTo>
                  <a:pt x="6316717" y="1207218"/>
                  <a:pt x="6264166" y="1690694"/>
                  <a:pt x="5696607" y="1785287"/>
                </a:cubicBezTo>
                <a:cubicBezTo>
                  <a:pt x="5129048" y="1879880"/>
                  <a:pt x="3657600" y="1582086"/>
                  <a:pt x="2963917" y="1291300"/>
                </a:cubicBezTo>
                <a:cubicBezTo>
                  <a:pt x="2270234" y="1000514"/>
                  <a:pt x="2028496" y="205231"/>
                  <a:pt x="1534510" y="40569"/>
                </a:cubicBezTo>
                <a:cubicBezTo>
                  <a:pt x="1040524" y="-124093"/>
                  <a:pt x="245241" y="263038"/>
                  <a:pt x="0" y="303328"/>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4EA5629-8306-4FB0-B764-C7C3D2CF6638}"/>
              </a:ext>
            </a:extLst>
          </p:cNvPr>
          <p:cNvSpPr/>
          <p:nvPr/>
        </p:nvSpPr>
        <p:spPr>
          <a:xfrm>
            <a:off x="1941903" y="1839171"/>
            <a:ext cx="1410897" cy="262898"/>
          </a:xfrm>
          <a:custGeom>
            <a:avLst/>
            <a:gdLst>
              <a:gd name="connsiteX0" fmla="*/ 1410897 w 1410897"/>
              <a:gd name="connsiteY0" fmla="*/ 139 h 262898"/>
              <a:gd name="connsiteX1" fmla="*/ 1190180 w 1410897"/>
              <a:gd name="connsiteY1" fmla="*/ 262898 h 262898"/>
              <a:gd name="connsiteX2" fmla="*/ 265269 w 1410897"/>
              <a:gd name="connsiteY2" fmla="*/ 139 h 262898"/>
              <a:gd name="connsiteX3" fmla="*/ 34042 w 1410897"/>
              <a:gd name="connsiteY3" fmla="*/ 220857 h 262898"/>
            </a:gdLst>
            <a:ahLst/>
            <a:cxnLst>
              <a:cxn ang="0">
                <a:pos x="connsiteX0" y="connsiteY0"/>
              </a:cxn>
              <a:cxn ang="0">
                <a:pos x="connsiteX1" y="connsiteY1"/>
              </a:cxn>
              <a:cxn ang="0">
                <a:pos x="connsiteX2" y="connsiteY2"/>
              </a:cxn>
              <a:cxn ang="0">
                <a:pos x="connsiteX3" y="connsiteY3"/>
              </a:cxn>
            </a:cxnLst>
            <a:rect l="l" t="t" r="r" b="b"/>
            <a:pathLst>
              <a:path w="1410897" h="262898">
                <a:moveTo>
                  <a:pt x="1410897" y="139"/>
                </a:moveTo>
                <a:cubicBezTo>
                  <a:pt x="1396007" y="131518"/>
                  <a:pt x="1381118" y="262898"/>
                  <a:pt x="1190180" y="262898"/>
                </a:cubicBezTo>
                <a:cubicBezTo>
                  <a:pt x="999242" y="262898"/>
                  <a:pt x="457959" y="7146"/>
                  <a:pt x="265269" y="139"/>
                </a:cubicBezTo>
                <a:cubicBezTo>
                  <a:pt x="72579" y="-6868"/>
                  <a:pt x="-67558" y="252388"/>
                  <a:pt x="34042" y="220857"/>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C7765A0-E8CE-46DE-BE3D-215F8E62CF58}"/>
              </a:ext>
            </a:extLst>
          </p:cNvPr>
          <p:cNvCxnSpPr>
            <a:cxnSpLocks/>
          </p:cNvCxnSpPr>
          <p:nvPr/>
        </p:nvCxnSpPr>
        <p:spPr>
          <a:xfrm>
            <a:off x="1596909" y="547189"/>
            <a:ext cx="526181" cy="0"/>
          </a:xfrm>
          <a:prstGeom prst="line">
            <a:avLst/>
          </a:prstGeom>
          <a:ln>
            <a:solidFill>
              <a:srgbClr val="00B0F0"/>
            </a:solidFill>
          </a:ln>
        </p:spPr>
        <p:style>
          <a:lnRef idx="2">
            <a:schemeClr val="accent6"/>
          </a:lnRef>
          <a:fillRef idx="0">
            <a:schemeClr val="accent6"/>
          </a:fillRef>
          <a:effectRef idx="1">
            <a:schemeClr val="accent6"/>
          </a:effectRef>
          <a:fontRef idx="minor">
            <a:schemeClr val="tx1"/>
          </a:fontRef>
        </p:style>
      </p:cxnSp>
      <p:cxnSp>
        <p:nvCxnSpPr>
          <p:cNvPr id="33" name="Straight Connector 32">
            <a:extLst>
              <a:ext uri="{FF2B5EF4-FFF2-40B4-BE49-F238E27FC236}">
                <a16:creationId xmlns:a16="http://schemas.microsoft.com/office/drawing/2014/main" id="{3419E1A7-39CC-43B8-A038-E4BEB94DD298}"/>
              </a:ext>
            </a:extLst>
          </p:cNvPr>
          <p:cNvCxnSpPr>
            <a:cxnSpLocks/>
          </p:cNvCxnSpPr>
          <p:nvPr/>
        </p:nvCxnSpPr>
        <p:spPr>
          <a:xfrm>
            <a:off x="2220075" y="553095"/>
            <a:ext cx="526181" cy="0"/>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34" name="Freeform: Shape 33">
            <a:extLst>
              <a:ext uri="{FF2B5EF4-FFF2-40B4-BE49-F238E27FC236}">
                <a16:creationId xmlns:a16="http://schemas.microsoft.com/office/drawing/2014/main" id="{C97E03A4-EDB4-4C9D-A8B4-7111E4804757}"/>
              </a:ext>
            </a:extLst>
          </p:cNvPr>
          <p:cNvSpPr/>
          <p:nvPr/>
        </p:nvSpPr>
        <p:spPr>
          <a:xfrm>
            <a:off x="1309702" y="546538"/>
            <a:ext cx="2011567" cy="1072055"/>
          </a:xfrm>
          <a:custGeom>
            <a:avLst/>
            <a:gdLst>
              <a:gd name="connsiteX0" fmla="*/ 14601 w 2011567"/>
              <a:gd name="connsiteY0" fmla="*/ 0 h 1072055"/>
              <a:gd name="connsiteX1" fmla="*/ 245829 w 2011567"/>
              <a:gd name="connsiteY1" fmla="*/ 168165 h 1072055"/>
              <a:gd name="connsiteX2" fmla="*/ 1706767 w 2011567"/>
              <a:gd name="connsiteY2" fmla="*/ 136634 h 1072055"/>
              <a:gd name="connsiteX3" fmla="*/ 1959015 w 2011567"/>
              <a:gd name="connsiteY3" fmla="*/ 725214 h 1072055"/>
              <a:gd name="connsiteX4" fmla="*/ 2011567 w 2011567"/>
              <a:gd name="connsiteY4" fmla="*/ 1072055 h 1072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567" h="1072055">
                <a:moveTo>
                  <a:pt x="14601" y="0"/>
                </a:moveTo>
                <a:cubicBezTo>
                  <a:pt x="-10799" y="72696"/>
                  <a:pt x="-36199" y="145393"/>
                  <a:pt x="245829" y="168165"/>
                </a:cubicBezTo>
                <a:cubicBezTo>
                  <a:pt x="527857" y="190937"/>
                  <a:pt x="1421236" y="43793"/>
                  <a:pt x="1706767" y="136634"/>
                </a:cubicBezTo>
                <a:cubicBezTo>
                  <a:pt x="1992298" y="229475"/>
                  <a:pt x="1908215" y="569311"/>
                  <a:pt x="1959015" y="725214"/>
                </a:cubicBezTo>
                <a:cubicBezTo>
                  <a:pt x="2009815" y="881117"/>
                  <a:pt x="2010691" y="976586"/>
                  <a:pt x="2011567" y="1072055"/>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76C1F88-E32B-4768-A43A-9DE30AF3038B}"/>
              </a:ext>
            </a:extLst>
          </p:cNvPr>
          <p:cNvSpPr/>
          <p:nvPr/>
        </p:nvSpPr>
        <p:spPr>
          <a:xfrm>
            <a:off x="1802846" y="536028"/>
            <a:ext cx="3444373" cy="2794216"/>
          </a:xfrm>
          <a:custGeom>
            <a:avLst/>
            <a:gdLst>
              <a:gd name="connsiteX0" fmla="*/ 67995 w 3444373"/>
              <a:gd name="connsiteY0" fmla="*/ 0 h 2794216"/>
              <a:gd name="connsiteX1" fmla="*/ 131057 w 3444373"/>
              <a:gd name="connsiteY1" fmla="*/ 189186 h 2794216"/>
              <a:gd name="connsiteX2" fmla="*/ 1255664 w 3444373"/>
              <a:gd name="connsiteY2" fmla="*/ 105103 h 2794216"/>
              <a:gd name="connsiteX3" fmla="*/ 2054451 w 3444373"/>
              <a:gd name="connsiteY3" fmla="*/ 346841 h 2794216"/>
              <a:gd name="connsiteX4" fmla="*/ 2674561 w 3444373"/>
              <a:gd name="connsiteY4" fmla="*/ 683172 h 2794216"/>
              <a:gd name="connsiteX5" fmla="*/ 3420795 w 3444373"/>
              <a:gd name="connsiteY5" fmla="*/ 1765738 h 2794216"/>
              <a:gd name="connsiteX6" fmla="*/ 1728630 w 3444373"/>
              <a:gd name="connsiteY6" fmla="*/ 2207172 h 2794216"/>
              <a:gd name="connsiteX7" fmla="*/ 1634037 w 3444373"/>
              <a:gd name="connsiteY7" fmla="*/ 2764220 h 2794216"/>
              <a:gd name="connsiteX8" fmla="*/ 1676078 w 3444373"/>
              <a:gd name="connsiteY8" fmla="*/ 2711669 h 279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4373" h="2794216">
                <a:moveTo>
                  <a:pt x="67995" y="0"/>
                </a:moveTo>
                <a:cubicBezTo>
                  <a:pt x="553" y="85834"/>
                  <a:pt x="-66888" y="171669"/>
                  <a:pt x="131057" y="189186"/>
                </a:cubicBezTo>
                <a:cubicBezTo>
                  <a:pt x="329002" y="206703"/>
                  <a:pt x="935098" y="78827"/>
                  <a:pt x="1255664" y="105103"/>
                </a:cubicBezTo>
                <a:cubicBezTo>
                  <a:pt x="1576230" y="131379"/>
                  <a:pt x="1817968" y="250496"/>
                  <a:pt x="2054451" y="346841"/>
                </a:cubicBezTo>
                <a:cubicBezTo>
                  <a:pt x="2290934" y="443186"/>
                  <a:pt x="2446837" y="446689"/>
                  <a:pt x="2674561" y="683172"/>
                </a:cubicBezTo>
                <a:cubicBezTo>
                  <a:pt x="2902285" y="919655"/>
                  <a:pt x="3578450" y="1511738"/>
                  <a:pt x="3420795" y="1765738"/>
                </a:cubicBezTo>
                <a:cubicBezTo>
                  <a:pt x="3263140" y="2019738"/>
                  <a:pt x="2026423" y="2040758"/>
                  <a:pt x="1728630" y="2207172"/>
                </a:cubicBezTo>
                <a:cubicBezTo>
                  <a:pt x="1430837" y="2373586"/>
                  <a:pt x="1642796" y="2680137"/>
                  <a:pt x="1634037" y="2764220"/>
                </a:cubicBezTo>
                <a:cubicBezTo>
                  <a:pt x="1625278" y="2848303"/>
                  <a:pt x="1658561" y="2730938"/>
                  <a:pt x="1676078" y="2711669"/>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E70B866-0D0F-463C-87C3-AAE1F4EE0B42}"/>
              </a:ext>
            </a:extLst>
          </p:cNvPr>
          <p:cNvSpPr/>
          <p:nvPr/>
        </p:nvSpPr>
        <p:spPr>
          <a:xfrm>
            <a:off x="1642724" y="2366252"/>
            <a:ext cx="480366" cy="327339"/>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326129F-72C0-4D53-B033-5F99E9C3AE30}"/>
              </a:ext>
            </a:extLst>
          </p:cNvPr>
          <p:cNvSpPr/>
          <p:nvPr/>
        </p:nvSpPr>
        <p:spPr>
          <a:xfrm>
            <a:off x="2073349" y="2448833"/>
            <a:ext cx="2092624" cy="841748"/>
          </a:xfrm>
          <a:custGeom>
            <a:avLst/>
            <a:gdLst>
              <a:gd name="connsiteX0" fmla="*/ 0 w 2092624"/>
              <a:gd name="connsiteY0" fmla="*/ 17920 h 841748"/>
              <a:gd name="connsiteX1" fmla="*/ 776177 w 2092624"/>
              <a:gd name="connsiteY1" fmla="*/ 7288 h 841748"/>
              <a:gd name="connsiteX2" fmla="*/ 1711842 w 2092624"/>
              <a:gd name="connsiteY2" fmla="*/ 113614 h 841748"/>
              <a:gd name="connsiteX3" fmla="*/ 2052084 w 2092624"/>
              <a:gd name="connsiteY3" fmla="*/ 794097 h 841748"/>
              <a:gd name="connsiteX4" fmla="*/ 2073349 w 2092624"/>
              <a:gd name="connsiteY4" fmla="*/ 730302 h 841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2624" h="841748">
                <a:moveTo>
                  <a:pt x="0" y="17920"/>
                </a:moveTo>
                <a:cubicBezTo>
                  <a:pt x="245435" y="4629"/>
                  <a:pt x="490870" y="-8661"/>
                  <a:pt x="776177" y="7288"/>
                </a:cubicBezTo>
                <a:cubicBezTo>
                  <a:pt x="1061484" y="23237"/>
                  <a:pt x="1499191" y="-17521"/>
                  <a:pt x="1711842" y="113614"/>
                </a:cubicBezTo>
                <a:cubicBezTo>
                  <a:pt x="1924493" y="244749"/>
                  <a:pt x="1991833" y="691316"/>
                  <a:pt x="2052084" y="794097"/>
                </a:cubicBezTo>
                <a:cubicBezTo>
                  <a:pt x="2112335" y="896878"/>
                  <a:pt x="2092842" y="813590"/>
                  <a:pt x="2073349" y="730302"/>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A38B519-953C-465F-8E34-B5762A012878}"/>
              </a:ext>
            </a:extLst>
          </p:cNvPr>
          <p:cNvSpPr/>
          <p:nvPr/>
        </p:nvSpPr>
        <p:spPr>
          <a:xfrm>
            <a:off x="2498651" y="552893"/>
            <a:ext cx="2775553" cy="3444186"/>
          </a:xfrm>
          <a:custGeom>
            <a:avLst/>
            <a:gdLst>
              <a:gd name="connsiteX0" fmla="*/ 0 w 2775553"/>
              <a:gd name="connsiteY0" fmla="*/ 0 h 3444186"/>
              <a:gd name="connsiteX1" fmla="*/ 223284 w 2775553"/>
              <a:gd name="connsiteY1" fmla="*/ 170121 h 3444186"/>
              <a:gd name="connsiteX2" fmla="*/ 1073889 w 2775553"/>
              <a:gd name="connsiteY2" fmla="*/ 180754 h 3444186"/>
              <a:gd name="connsiteX3" fmla="*/ 1754372 w 2775553"/>
              <a:gd name="connsiteY3" fmla="*/ 552893 h 3444186"/>
              <a:gd name="connsiteX4" fmla="*/ 2700670 w 2775553"/>
              <a:gd name="connsiteY4" fmla="*/ 1467293 h 3444186"/>
              <a:gd name="connsiteX5" fmla="*/ 2636875 w 2775553"/>
              <a:gd name="connsiteY5" fmla="*/ 2286000 h 3444186"/>
              <a:gd name="connsiteX6" fmla="*/ 2009554 w 2775553"/>
              <a:gd name="connsiteY6" fmla="*/ 3413051 h 3444186"/>
              <a:gd name="connsiteX7" fmla="*/ 808075 w 2775553"/>
              <a:gd name="connsiteY7" fmla="*/ 3147237 h 3444186"/>
              <a:gd name="connsiteX8" fmla="*/ 637954 w 2775553"/>
              <a:gd name="connsiteY8" fmla="*/ 3349256 h 3444186"/>
              <a:gd name="connsiteX9" fmla="*/ 712382 w 2775553"/>
              <a:gd name="connsiteY9" fmla="*/ 3327991 h 344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553" h="3444186">
                <a:moveTo>
                  <a:pt x="0" y="0"/>
                </a:moveTo>
                <a:cubicBezTo>
                  <a:pt x="22151" y="69997"/>
                  <a:pt x="44303" y="139995"/>
                  <a:pt x="223284" y="170121"/>
                </a:cubicBezTo>
                <a:cubicBezTo>
                  <a:pt x="402265" y="200247"/>
                  <a:pt x="818708" y="116959"/>
                  <a:pt x="1073889" y="180754"/>
                </a:cubicBezTo>
                <a:cubicBezTo>
                  <a:pt x="1329070" y="244549"/>
                  <a:pt x="1483242" y="338470"/>
                  <a:pt x="1754372" y="552893"/>
                </a:cubicBezTo>
                <a:cubicBezTo>
                  <a:pt x="2025502" y="767316"/>
                  <a:pt x="2553586" y="1178442"/>
                  <a:pt x="2700670" y="1467293"/>
                </a:cubicBezTo>
                <a:cubicBezTo>
                  <a:pt x="2847754" y="1756144"/>
                  <a:pt x="2752061" y="1961707"/>
                  <a:pt x="2636875" y="2286000"/>
                </a:cubicBezTo>
                <a:cubicBezTo>
                  <a:pt x="2521689" y="2610293"/>
                  <a:pt x="2314354" y="3269512"/>
                  <a:pt x="2009554" y="3413051"/>
                </a:cubicBezTo>
                <a:cubicBezTo>
                  <a:pt x="1704754" y="3556590"/>
                  <a:pt x="1036675" y="3157869"/>
                  <a:pt x="808075" y="3147237"/>
                </a:cubicBezTo>
                <a:cubicBezTo>
                  <a:pt x="579475" y="3136605"/>
                  <a:pt x="653903" y="3319130"/>
                  <a:pt x="637954" y="3349256"/>
                </a:cubicBezTo>
                <a:cubicBezTo>
                  <a:pt x="622005" y="3379382"/>
                  <a:pt x="694661" y="3343940"/>
                  <a:pt x="712382" y="332799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A4F078EF-4F4F-4E2A-AFA1-4D5A9319C145}"/>
              </a:ext>
            </a:extLst>
          </p:cNvPr>
          <p:cNvCxnSpPr/>
          <p:nvPr/>
        </p:nvCxnSpPr>
        <p:spPr>
          <a:xfrm>
            <a:off x="1088318" y="2902688"/>
            <a:ext cx="1410333"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47" name="Freeform: Shape 46">
            <a:extLst>
              <a:ext uri="{FF2B5EF4-FFF2-40B4-BE49-F238E27FC236}">
                <a16:creationId xmlns:a16="http://schemas.microsoft.com/office/drawing/2014/main" id="{3DCCD432-DB5C-44BD-9947-6EB93924F4B7}"/>
              </a:ext>
            </a:extLst>
          </p:cNvPr>
          <p:cNvSpPr/>
          <p:nvPr/>
        </p:nvSpPr>
        <p:spPr>
          <a:xfrm>
            <a:off x="61415" y="2913321"/>
            <a:ext cx="1756752" cy="1649662"/>
          </a:xfrm>
          <a:custGeom>
            <a:avLst/>
            <a:gdLst>
              <a:gd name="connsiteX0" fmla="*/ 1756752 w 1756752"/>
              <a:gd name="connsiteY0" fmla="*/ 0 h 1649662"/>
              <a:gd name="connsiteX1" fmla="*/ 1288920 w 1756752"/>
              <a:gd name="connsiteY1" fmla="*/ 170121 h 1649662"/>
              <a:gd name="connsiteX2" fmla="*/ 161869 w 1756752"/>
              <a:gd name="connsiteY2" fmla="*/ 159488 h 1649662"/>
              <a:gd name="connsiteX3" fmla="*/ 2380 w 1756752"/>
              <a:gd name="connsiteY3" fmla="*/ 1041991 h 1649662"/>
              <a:gd name="connsiteX4" fmla="*/ 87441 w 1756752"/>
              <a:gd name="connsiteY4" fmla="*/ 1626781 h 1649662"/>
              <a:gd name="connsiteX5" fmla="*/ 363887 w 1756752"/>
              <a:gd name="connsiteY5" fmla="*/ 1531088 h 1649662"/>
              <a:gd name="connsiteX6" fmla="*/ 310725 w 1756752"/>
              <a:gd name="connsiteY6" fmla="*/ 1531088 h 164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6752" h="1649662">
                <a:moveTo>
                  <a:pt x="1756752" y="0"/>
                </a:moveTo>
                <a:cubicBezTo>
                  <a:pt x="1655743" y="71770"/>
                  <a:pt x="1554734" y="143540"/>
                  <a:pt x="1288920" y="170121"/>
                </a:cubicBezTo>
                <a:cubicBezTo>
                  <a:pt x="1023106" y="196702"/>
                  <a:pt x="376292" y="14176"/>
                  <a:pt x="161869" y="159488"/>
                </a:cubicBezTo>
                <a:cubicBezTo>
                  <a:pt x="-52554" y="304800"/>
                  <a:pt x="14785" y="797442"/>
                  <a:pt x="2380" y="1041991"/>
                </a:cubicBezTo>
                <a:cubicBezTo>
                  <a:pt x="-10025" y="1286540"/>
                  <a:pt x="27190" y="1545265"/>
                  <a:pt x="87441" y="1626781"/>
                </a:cubicBezTo>
                <a:cubicBezTo>
                  <a:pt x="147692" y="1708297"/>
                  <a:pt x="326673" y="1547037"/>
                  <a:pt x="363887" y="1531088"/>
                </a:cubicBezTo>
                <a:cubicBezTo>
                  <a:pt x="401101" y="1515139"/>
                  <a:pt x="310725" y="1531088"/>
                  <a:pt x="310725" y="1531088"/>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8DC20711-BDE2-450F-840E-8573DAECFBEA}"/>
              </a:ext>
            </a:extLst>
          </p:cNvPr>
          <p:cNvCxnSpPr>
            <a:cxnSpLocks/>
          </p:cNvCxnSpPr>
          <p:nvPr/>
        </p:nvCxnSpPr>
        <p:spPr>
          <a:xfrm>
            <a:off x="148856" y="4384158"/>
            <a:ext cx="1030875"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419430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1"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up)">
                                      <p:cBhvr>
                                        <p:cTn id="7" dur="500"/>
                                        <p:tgtEl>
                                          <p:spTgt spid="1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bg/>
                                          </p:spTgt>
                                        </p:tgtEl>
                                        <p:attrNameLst>
                                          <p:attrName>style.visibility</p:attrName>
                                        </p:attrNameLst>
                                      </p:cBhvr>
                                      <p:to>
                                        <p:strVal val="visible"/>
                                      </p:to>
                                    </p:set>
                                    <p:animEffect transition="in" filter="wipe(up)">
                                      <p:cBhvr>
                                        <p:cTn id="11" dur="500"/>
                                        <p:tgtEl>
                                          <p:spTgt spid="13">
                                            <p:bg/>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up)">
                                      <p:cBhvr>
                                        <p:cTn id="15" dur="500"/>
                                        <p:tgtEl>
                                          <p:spTgt spid="1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500"/>
                                        <p:tgtEl>
                                          <p:spTgt spid="31"/>
                                        </p:tgtEl>
                                      </p:cBhvr>
                                    </p:animEffect>
                                  </p:childTnLst>
                                </p:cTn>
                              </p:par>
                            </p:childTnLst>
                          </p:cTn>
                        </p:par>
                        <p:par>
                          <p:cTn id="25" fill="hold">
                            <p:stCondLst>
                              <p:cond delay="1000"/>
                            </p:stCondLst>
                            <p:childTnLst>
                              <p:par>
                                <p:cTn id="26" presetID="22" presetClass="entr" presetSubtype="8"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grpId="0" nodeType="click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right)">
                                      <p:cBhvr>
                                        <p:cTn id="38" dur="2000"/>
                                        <p:tgtEl>
                                          <p:spTgt spid="29"/>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wipe(up)">
                                      <p:cBhvr>
                                        <p:cTn id="43" dur="2000"/>
                                        <p:tgtEl>
                                          <p:spTgt spid="3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500"/>
                                        <p:tgtEl>
                                          <p:spTgt spid="25"/>
                                        </p:tgtEl>
                                      </p:cBhvr>
                                    </p:animEffect>
                                  </p:childTnLst>
                                </p:cTn>
                              </p:par>
                              <p:par>
                                <p:cTn id="49" presetID="22" presetClass="entr" presetSubtype="8"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wipe(left)">
                                      <p:cBhvr>
                                        <p:cTn id="51" dur="500"/>
                                        <p:tgtEl>
                                          <p:spTgt spid="26"/>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wipe(right)">
                                      <p:cBhvr>
                                        <p:cTn id="54" dur="20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up)">
                                      <p:cBhvr>
                                        <p:cTn id="59" dur="20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left)">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wipe(left)">
                                      <p:cBhvr>
                                        <p:cTn id="69" dur="2000"/>
                                        <p:tgtEl>
                                          <p:spTgt spid="40"/>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42"/>
                                        </p:tgtEl>
                                        <p:attrNameLst>
                                          <p:attrName>style.visibility</p:attrName>
                                        </p:attrNameLst>
                                      </p:cBhvr>
                                      <p:to>
                                        <p:strVal val="visible"/>
                                      </p:to>
                                    </p:set>
                                    <p:animEffect transition="in" filter="wipe(up)">
                                      <p:cBhvr>
                                        <p:cTn id="74" dur="2000"/>
                                        <p:tgtEl>
                                          <p:spTgt spid="4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nodeType="clickEffect">
                                  <p:stCondLst>
                                    <p:cond delay="0"/>
                                  </p:stCondLst>
                                  <p:childTnLst>
                                    <p:set>
                                      <p:cBhvr>
                                        <p:cTn id="78" dur="1" fill="hold">
                                          <p:stCondLst>
                                            <p:cond delay="0"/>
                                          </p:stCondLst>
                                        </p:cTn>
                                        <p:tgtEl>
                                          <p:spTgt spid="46"/>
                                        </p:tgtEl>
                                        <p:attrNameLst>
                                          <p:attrName>style.visibility</p:attrName>
                                        </p:attrNameLst>
                                      </p:cBhvr>
                                      <p:to>
                                        <p:strVal val="visible"/>
                                      </p:to>
                                    </p:set>
                                    <p:animEffect transition="in" filter="wipe(left)">
                                      <p:cBhvr>
                                        <p:cTn id="79" dur="500"/>
                                        <p:tgtEl>
                                          <p:spTgt spid="46"/>
                                        </p:tgtEl>
                                      </p:cBhvr>
                                    </p:animEffect>
                                  </p:childTnLst>
                                </p:cTn>
                              </p:par>
                              <p:par>
                                <p:cTn id="80" presetID="22" presetClass="entr" presetSubtype="8" fill="hold" nodeType="withEffect">
                                  <p:stCondLst>
                                    <p:cond delay="0"/>
                                  </p:stCondLst>
                                  <p:childTnLst>
                                    <p:set>
                                      <p:cBhvr>
                                        <p:cTn id="81" dur="1" fill="hold">
                                          <p:stCondLst>
                                            <p:cond delay="0"/>
                                          </p:stCondLst>
                                        </p:cTn>
                                        <p:tgtEl>
                                          <p:spTgt spid="48"/>
                                        </p:tgtEl>
                                        <p:attrNameLst>
                                          <p:attrName>style.visibility</p:attrName>
                                        </p:attrNameLst>
                                      </p:cBhvr>
                                      <p:to>
                                        <p:strVal val="visible"/>
                                      </p:to>
                                    </p:set>
                                    <p:animEffect transition="in" filter="wipe(left)">
                                      <p:cBhvr>
                                        <p:cTn id="82" dur="500"/>
                                        <p:tgtEl>
                                          <p:spTgt spid="48"/>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1" fill="hold" grpId="0" nodeType="clickEffect">
                                  <p:stCondLst>
                                    <p:cond delay="0"/>
                                  </p:stCondLst>
                                  <p:childTnLst>
                                    <p:set>
                                      <p:cBhvr>
                                        <p:cTn id="86" dur="1" fill="hold">
                                          <p:stCondLst>
                                            <p:cond delay="0"/>
                                          </p:stCondLst>
                                        </p:cTn>
                                        <p:tgtEl>
                                          <p:spTgt spid="47"/>
                                        </p:tgtEl>
                                        <p:attrNameLst>
                                          <p:attrName>style.visibility</p:attrName>
                                        </p:attrNameLst>
                                      </p:cBhvr>
                                      <p:to>
                                        <p:strVal val="visible"/>
                                      </p:to>
                                    </p:set>
                                    <p:animEffect transition="in" filter="wipe(up)">
                                      <p:cBhvr>
                                        <p:cTn id="87"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bldP spid="14" grpId="1" build="p"/>
      <p:bldP spid="29" grpId="0" animBg="1"/>
      <p:bldP spid="30" grpId="0" animBg="1"/>
      <p:bldP spid="34" grpId="0" animBg="1"/>
      <p:bldP spid="37" grpId="0" animBg="1"/>
      <p:bldP spid="38" grpId="0" animBg="1"/>
      <p:bldP spid="40" grpId="0" animBg="1"/>
      <p:bldP spid="42" grpId="0" animBg="1"/>
      <p:bldP spid="4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02</a:t>
            </a:r>
            <a:endParaRPr sz="7200">
              <a:solidFill>
                <a:srgbClr val="434343"/>
              </a:solidFill>
              <a:latin typeface="Quicksand" pitchFamily="2" charset="0"/>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latin typeface="Quicksand" pitchFamily="2" charset="0"/>
              </a:rPr>
              <a:t>GI</a:t>
            </a:r>
            <a:r>
              <a:rPr lang="en-US" sz="2400">
                <a:latin typeface="Quicksand" pitchFamily="2" charset="0"/>
              </a:rPr>
              <a:t>ỚI THIỆU</a:t>
            </a:r>
            <a:endParaRPr lang="en-US" sz="2400">
              <a:solidFill>
                <a:srgbClr val="434343"/>
              </a:solidFill>
              <a:latin typeface="Quicksand" pitchFamily="2" charset="0"/>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latin typeface="Quicksand" pitchFamily="2" charset="0"/>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latin typeface="Quicksand" pitchFamily="2" charset="0"/>
              </a:rPr>
              <a:t>01</a:t>
            </a:r>
            <a:endParaRPr sz="7200">
              <a:solidFill>
                <a:srgbClr val="434343"/>
              </a:solidFill>
              <a:latin typeface="Quicksand" pitchFamily="2" charset="0"/>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latin typeface="Quicksand" pitchFamily="2" charset="0"/>
              </a:rPr>
              <a:t>CHẠY THỬ</a:t>
            </a:r>
            <a:endParaRPr lang="en-US" sz="2400">
              <a:solidFill>
                <a:srgbClr val="434343"/>
              </a:solidFill>
              <a:latin typeface="Quicksand" pitchFamily="2" charset="0"/>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a:t>
            </a:r>
            <a:r>
              <a:rPr lang="en-US">
                <a:solidFill>
                  <a:srgbClr val="434343"/>
                </a:solidFill>
                <a:latin typeface="Quicksand" pitchFamily="2" charset="0"/>
              </a:rPr>
              <a:t>4</a:t>
            </a:r>
            <a:endParaRPr sz="7200">
              <a:solidFill>
                <a:srgbClr val="434343"/>
              </a:solidFill>
              <a:latin typeface="Quicksand" pitchFamily="2" charset="0"/>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latin typeface="Quicksand" pitchFamily="2" charset="0"/>
              </a:rPr>
              <a:t>XÂY DỰNG</a:t>
            </a:r>
            <a:endParaRPr lang="en-US" sz="2400">
              <a:solidFill>
                <a:srgbClr val="434343"/>
              </a:solidFill>
              <a:latin typeface="Quicksand" pitchFamily="2" charset="0"/>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latin typeface="Quicksand" pitchFamily="2" charset="0"/>
              </a:rPr>
              <a:t>03</a:t>
            </a:r>
            <a:endParaRPr>
              <a:solidFill>
                <a:srgbClr val="434343"/>
              </a:solidFill>
              <a:latin typeface="Quicksand" pitchFamily="2" charset="0"/>
            </a:endParaRPr>
          </a:p>
        </p:txBody>
      </p:sp>
    </p:spTree>
    <p:extLst>
      <p:ext uri="{BB962C8B-B14F-4D97-AF65-F5344CB8AC3E}">
        <p14:creationId xmlns:p14="http://schemas.microsoft.com/office/powerpoint/2010/main" val="3301669883"/>
      </p:ext>
    </p:extLst>
  </p:cSld>
  <p:clrMapOvr>
    <a:masterClrMapping/>
  </p:clrMapOvr>
  <p:transition spd="slow">
    <p:push dir="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515096" y="1466256"/>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latin typeface="Quicksand" pitchFamily="2" charset="0"/>
              </a:rPr>
              <a:t>XÂY D</a:t>
            </a:r>
            <a:r>
              <a:rPr lang="en-US">
                <a:latin typeface="Quicksand" pitchFamily="2" charset="0"/>
              </a:rPr>
              <a:t>ỰNG</a:t>
            </a:r>
            <a:endParaRPr lang="en-US">
              <a:solidFill>
                <a:srgbClr val="FFC39F"/>
              </a:solidFill>
              <a:latin typeface="Quicksand" pitchFamily="2" charset="0"/>
            </a:endParaRPr>
          </a:p>
        </p:txBody>
      </p:sp>
      <p:sp>
        <p:nvSpPr>
          <p:cNvPr id="777" name="Google Shape;777;p36"/>
          <p:cNvSpPr/>
          <p:nvPr/>
        </p:nvSpPr>
        <p:spPr>
          <a:xfrm rot="2385711">
            <a:off x="1129812" y="1404944"/>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366128" y="1622133"/>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775;p36">
            <a:extLst>
              <a:ext uri="{FF2B5EF4-FFF2-40B4-BE49-F238E27FC236}">
                <a16:creationId xmlns:a16="http://schemas.microsoft.com/office/drawing/2014/main" id="{75FD8AD7-B4B8-4643-B549-BF867E20189B}"/>
              </a:ext>
            </a:extLst>
          </p:cNvPr>
          <p:cNvSpPr txBox="1">
            <a:spLocks/>
          </p:cNvSpPr>
          <p:nvPr/>
        </p:nvSpPr>
        <p:spPr>
          <a:xfrm flipH="1">
            <a:off x="5559492" y="221102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141" name="Google Shape;775;p36">
            <a:extLst>
              <a:ext uri="{FF2B5EF4-FFF2-40B4-BE49-F238E27FC236}">
                <a16:creationId xmlns:a16="http://schemas.microsoft.com/office/drawing/2014/main" id="{381B0B06-33E9-4D15-8D51-CDCB6953E7E2}"/>
              </a:ext>
            </a:extLst>
          </p:cNvPr>
          <p:cNvSpPr txBox="1">
            <a:spLocks/>
          </p:cNvSpPr>
          <p:nvPr/>
        </p:nvSpPr>
        <p:spPr>
          <a:xfrm flipH="1">
            <a:off x="5531321" y="284546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2</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right)">
                                      <p:cBhvr>
                                        <p:cTn id="7" dur="500"/>
                                        <p:tgtEl>
                                          <p:spTgt spid="140"/>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41"/>
                                        </p:tgtEl>
                                        <p:attrNameLst>
                                          <p:attrName>style.visibility</p:attrName>
                                        </p:attrNameLst>
                                      </p:cBhvr>
                                      <p:to>
                                        <p:strVal val="visible"/>
                                      </p:to>
                                    </p:set>
                                    <p:animEffect transition="in" filter="wipe(right)">
                                      <p:cBhvr>
                                        <p:cTn id="11" dur="500"/>
                                        <p:tgtEl>
                                          <p:spTgt spid="14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141"/>
                                        </p:tgtEl>
                                      </p:cBhvr>
                                    </p:animEffect>
                                    <p:set>
                                      <p:cBhvr>
                                        <p:cTn id="16" dur="1" fill="hold">
                                          <p:stCondLst>
                                            <p:cond delay="499"/>
                                          </p:stCondLst>
                                        </p:cTn>
                                        <p:tgtEl>
                                          <p:spTgt spid="141"/>
                                        </p:tgtEl>
                                        <p:attrNameLst>
                                          <p:attrName>style.visibility</p:attrName>
                                        </p:attrNameLst>
                                      </p:cBhvr>
                                      <p:to>
                                        <p:strVal val="hidden"/>
                                      </p:to>
                                    </p:set>
                                  </p:childTnLst>
                                </p:cTn>
                              </p:par>
                            </p:childTnLst>
                          </p:cTn>
                        </p:par>
                        <p:par>
                          <p:cTn id="17" fill="hold">
                            <p:stCondLst>
                              <p:cond delay="500"/>
                            </p:stCondLst>
                            <p:childTnLst>
                              <p:par>
                                <p:cTn id="18" presetID="42" presetClass="path" presetSubtype="0" accel="50000" decel="50000" fill="hold" grpId="1" nodeType="afterEffect">
                                  <p:stCondLst>
                                    <p:cond delay="0"/>
                                  </p:stCondLst>
                                  <p:childTnLst>
                                    <p:animMotion origin="layout" path="M -2.77778E-7 3.33333E-6 L -0.55226 -0.41266 " pathEditMode="relative" rAng="0" ptsTypes="AA">
                                      <p:cBhvr>
                                        <p:cTn id="19" dur="500" fill="hold"/>
                                        <p:tgtEl>
                                          <p:spTgt spid="140"/>
                                        </p:tgtEl>
                                        <p:attrNameLst>
                                          <p:attrName>ppt_x</p:attrName>
                                          <p:attrName>ppt_y</p:attrName>
                                        </p:attrNameLst>
                                      </p:cBhvr>
                                      <p:rCtr x="-27622" y="-20648"/>
                                    </p:animMotion>
                                  </p:childTnLst>
                                </p:cTn>
                              </p:par>
                              <p:par>
                                <p:cTn id="20" presetID="10" presetClass="exit" presetSubtype="0" fill="hold" grpId="0" nodeType="withEffect">
                                  <p:stCondLst>
                                    <p:cond delay="0"/>
                                  </p:stCondLst>
                                  <p:childTnLst>
                                    <p:animEffect transition="out" filter="fade">
                                      <p:cBhvr>
                                        <p:cTn id="21" dur="500"/>
                                        <p:tgtEl>
                                          <p:spTgt spid="775"/>
                                        </p:tgtEl>
                                      </p:cBhvr>
                                    </p:animEffect>
                                    <p:set>
                                      <p:cBhvr>
                                        <p:cTn id="22" dur="1" fill="hold">
                                          <p:stCondLst>
                                            <p:cond delay="499"/>
                                          </p:stCondLst>
                                        </p:cTn>
                                        <p:tgtEl>
                                          <p:spTgt spid="775"/>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777"/>
                                        </p:tgtEl>
                                      </p:cBhvr>
                                    </p:animEffect>
                                    <p:set>
                                      <p:cBhvr>
                                        <p:cTn id="25" dur="1" fill="hold">
                                          <p:stCondLst>
                                            <p:cond delay="499"/>
                                          </p:stCondLst>
                                        </p:cTn>
                                        <p:tgtEl>
                                          <p:spTgt spid="777"/>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778"/>
                                        </p:tgtEl>
                                      </p:cBhvr>
                                    </p:animEffect>
                                    <p:set>
                                      <p:cBhvr>
                                        <p:cTn id="28" dur="1" fill="hold">
                                          <p:stCondLst>
                                            <p:cond delay="499"/>
                                          </p:stCondLst>
                                        </p:cTn>
                                        <p:tgtEl>
                                          <p:spTgt spid="77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0"/>
      <p:bldP spid="777" grpId="0" animBg="1"/>
      <p:bldP spid="140" grpId="0"/>
      <p:bldP spid="140" grpId="1"/>
      <p:bldP spid="141" grpId="0"/>
      <p:bldP spid="141" grpId="1"/>
    </p:bldLst>
  </p:timing>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FFC39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TotalTime>
  <Words>2184</Words>
  <Application>Microsoft Office PowerPoint</Application>
  <PresentationFormat>On-screen Show (16:9)</PresentationFormat>
  <Paragraphs>350</Paragraphs>
  <Slides>62</Slides>
  <Notes>55</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62</vt:i4>
      </vt:variant>
    </vt:vector>
  </HeadingPairs>
  <TitlesOfParts>
    <vt:vector size="76" baseType="lpstr">
      <vt:lpstr>Oswald</vt:lpstr>
      <vt:lpstr>Proxima Nova</vt:lpstr>
      <vt:lpstr>Barlow Condensed</vt:lpstr>
      <vt:lpstr>Arial</vt:lpstr>
      <vt:lpstr>Advent Pro</vt:lpstr>
      <vt:lpstr>Advent Pro Light</vt:lpstr>
      <vt:lpstr>Rokkitt Regular</vt:lpstr>
      <vt:lpstr>Oswald Regular</vt:lpstr>
      <vt:lpstr>Quicksand</vt:lpstr>
      <vt:lpstr>Times New Roman</vt:lpstr>
      <vt:lpstr>Arvo</vt:lpstr>
      <vt:lpstr>Proxima Nova Semibold</vt:lpstr>
      <vt:lpstr>E-learning presentation by Slidesgo</vt:lpstr>
      <vt:lpstr>SlidesGo Final Pages</vt:lpstr>
      <vt:lpstr>PowerPoint Presentation</vt:lpstr>
      <vt:lpstr>ASYNCTASK  TRONG ANDROID</vt:lpstr>
      <vt:lpstr>02</vt:lpstr>
      <vt:lpstr>PowerPoint Presentation</vt:lpstr>
      <vt:lpstr>02</vt:lpstr>
      <vt:lpstr>HOẠT ĐỘNG</vt:lpstr>
      <vt:lpstr>PowerPoint Presentation</vt:lpstr>
      <vt:lpstr>02</vt:lpstr>
      <vt:lpstr>XÂY DỰNG</vt:lpstr>
      <vt:lpstr>Xây dựng  Demo 1 </vt:lpstr>
      <vt:lpstr>Khởi tạo</vt:lpstr>
      <vt:lpstr>PowerPoint Presentation</vt:lpstr>
      <vt:lpstr>PowerPoint Presentation</vt:lpstr>
      <vt:lpstr>PowerPoint Presentation</vt:lpstr>
      <vt:lpstr>XÂY DỰNG</vt:lpstr>
      <vt:lpstr>Xây dựng  Demo 2 </vt:lpstr>
      <vt:lpstr>02</vt:lpstr>
      <vt:lpstr>PowerPoint Presentation</vt:lpstr>
      <vt:lpstr>02</vt:lpstr>
      <vt:lpstr>THANKS!</vt:lpstr>
      <vt:lpstr>A PICTURE IS WORTH A THOUSAND WORDS</vt:lpstr>
      <vt:lpstr>A PICTURE ALWAYS REINFORCES THE CONCEPT</vt:lpstr>
      <vt:lpstr>MAYBE YOU NEED TO DIVIDE THE CONTENT</vt:lpstr>
      <vt:lpstr>YOU COULD USE THREE COLUMNS, WHY NOT?</vt:lpstr>
      <vt:lpstr>AWESOME WORDS</vt:lpstr>
      <vt:lpstr>SECTION TITLE</vt:lpstr>
      <vt:lpstr>REINFORCE THE CONCEPT USING INFOGRAPHICS!</vt:lpstr>
      <vt:lpstr>IF YOU WANT TO MODIFY THIS GRAPH, CLICK ON IT, FOLLOW THE LINK, CHANGE THE DATA AND REPLACE IT</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Presentation</vt:lpstr>
      <vt:lpstr>PowerPoint Presentation</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PRESENTATION</dc:title>
  <dc:creator>Kha Kha</dc:creator>
  <cp:lastModifiedBy>Kha Kha</cp:lastModifiedBy>
  <cp:revision>54</cp:revision>
  <dcterms:modified xsi:type="dcterms:W3CDTF">2020-05-25T09:28:14Z</dcterms:modified>
</cp:coreProperties>
</file>